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332" r:id="rId3"/>
    <p:sldId id="257" r:id="rId4"/>
    <p:sldId id="339" r:id="rId5"/>
    <p:sldId id="258" r:id="rId6"/>
    <p:sldId id="259" r:id="rId7"/>
    <p:sldId id="261" r:id="rId8"/>
    <p:sldId id="340" r:id="rId9"/>
    <p:sldId id="264" r:id="rId10"/>
    <p:sldId id="265" r:id="rId11"/>
    <p:sldId id="266" r:id="rId12"/>
    <p:sldId id="267" r:id="rId13"/>
    <p:sldId id="269" r:id="rId14"/>
    <p:sldId id="342" r:id="rId15"/>
    <p:sldId id="271" r:id="rId16"/>
    <p:sldId id="272" r:id="rId17"/>
    <p:sldId id="273" r:id="rId18"/>
    <p:sldId id="275" r:id="rId19"/>
    <p:sldId id="276" r:id="rId20"/>
    <p:sldId id="336" r:id="rId21"/>
    <p:sldId id="343" r:id="rId22"/>
    <p:sldId id="344" r:id="rId23"/>
    <p:sldId id="350" r:id="rId24"/>
    <p:sldId id="280" r:id="rId25"/>
    <p:sldId id="281" r:id="rId26"/>
    <p:sldId id="282" r:id="rId27"/>
    <p:sldId id="345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7" r:id="rId37"/>
    <p:sldId id="298" r:id="rId38"/>
    <p:sldId id="301" r:id="rId39"/>
    <p:sldId id="302" r:id="rId40"/>
    <p:sldId id="306" r:id="rId41"/>
    <p:sldId id="307" r:id="rId42"/>
    <p:sldId id="305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46" r:id="rId55"/>
    <p:sldId id="319" r:id="rId56"/>
    <p:sldId id="320" r:id="rId57"/>
    <p:sldId id="328" r:id="rId58"/>
    <p:sldId id="348" r:id="rId59"/>
    <p:sldId id="349" r:id="rId60"/>
    <p:sldId id="329" r:id="rId61"/>
    <p:sldId id="330" r:id="rId62"/>
    <p:sldId id="337" r:id="rId63"/>
    <p:sldId id="331" r:id="rId6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E7984-0CEF-408A-8F97-166CCE583637}" type="datetimeFigureOut">
              <a:rPr lang="th-TH" smtClean="0"/>
              <a:t>17/12/63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B5B83-5FE0-4E29-ABC6-CA78DEE1A6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364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B5B83-5FE0-4E29-ABC6-CA78DEE1A6C5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285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B5B83-5FE0-4E29-ABC6-CA78DEE1A6C5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736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D7B3-45C8-4425-9D4E-2C5287B87DDB}" type="datetimeFigureOut">
              <a:rPr lang="th-TH" smtClean="0"/>
              <a:t>17/12/63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AC7FB6C-D308-489A-BB22-AD21DB4100E2}" type="slidenum">
              <a:rPr lang="th-TH" smtClean="0"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D7B3-45C8-4425-9D4E-2C5287B87DDB}" type="datetimeFigureOut">
              <a:rPr lang="th-TH" smtClean="0"/>
              <a:t>17/12/63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FB6C-D308-489A-BB22-AD21DB4100E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D7B3-45C8-4425-9D4E-2C5287B87DDB}" type="datetimeFigureOut">
              <a:rPr lang="th-TH" smtClean="0"/>
              <a:t>17/12/63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FB6C-D308-489A-BB22-AD21DB4100E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D7B3-45C8-4425-9D4E-2C5287B87DDB}" type="datetimeFigureOut">
              <a:rPr lang="th-TH" smtClean="0"/>
              <a:t>17/12/63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FB6C-D308-489A-BB22-AD21DB4100E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D7B3-45C8-4425-9D4E-2C5287B87DDB}" type="datetimeFigureOut">
              <a:rPr lang="th-TH" smtClean="0"/>
              <a:t>17/12/63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C7FB6C-D308-489A-BB22-AD21DB4100E2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D7B3-45C8-4425-9D4E-2C5287B87DDB}" type="datetimeFigureOut">
              <a:rPr lang="th-TH" smtClean="0"/>
              <a:t>17/12/63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FB6C-D308-489A-BB22-AD21DB4100E2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D7B3-45C8-4425-9D4E-2C5287B87DDB}" type="datetimeFigureOut">
              <a:rPr lang="th-TH" smtClean="0"/>
              <a:t>17/12/63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FB6C-D308-489A-BB22-AD21DB4100E2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D7B3-45C8-4425-9D4E-2C5287B87DDB}" type="datetimeFigureOut">
              <a:rPr lang="th-TH" smtClean="0"/>
              <a:t>17/12/63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FB6C-D308-489A-BB22-AD21DB4100E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D7B3-45C8-4425-9D4E-2C5287B87DDB}" type="datetimeFigureOut">
              <a:rPr lang="th-TH" smtClean="0"/>
              <a:t>17/12/63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FB6C-D308-489A-BB22-AD21DB4100E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D7B3-45C8-4425-9D4E-2C5287B87DDB}" type="datetimeFigureOut">
              <a:rPr lang="th-TH" smtClean="0"/>
              <a:t>17/12/63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FB6C-D308-489A-BB22-AD21DB4100E2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D7B3-45C8-4425-9D4E-2C5287B87DDB}" type="datetimeFigureOut">
              <a:rPr lang="th-TH" smtClean="0"/>
              <a:t>17/12/63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C7FB6C-D308-489A-BB22-AD21DB4100E2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E8D7B3-45C8-4425-9D4E-2C5287B87DDB}" type="datetimeFigureOut">
              <a:rPr lang="th-TH" smtClean="0"/>
              <a:t>17/12/63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AC7FB6C-D308-489A-BB22-AD21DB4100E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algn="r"/>
            <a:r>
              <a:rPr lang="en-US" sz="3200" dirty="0" smtClean="0"/>
              <a:t>R1</a:t>
            </a:r>
            <a:r>
              <a:rPr lang="th-TH" sz="3200" dirty="0" smtClean="0"/>
              <a:t>ธนโชติ</a:t>
            </a:r>
          </a:p>
          <a:p>
            <a:pPr algn="r"/>
            <a:r>
              <a:rPr lang="th-TH" sz="3200" dirty="0" smtClean="0"/>
              <a:t>อาจารย์ที่ปรึกษา อ</a:t>
            </a:r>
            <a:r>
              <a:rPr lang="en-US" sz="3200" dirty="0" smtClean="0"/>
              <a:t>.</a:t>
            </a:r>
            <a:r>
              <a:rPr lang="th-TH" sz="3200" dirty="0" smtClean="0"/>
              <a:t>วิริยะ</a:t>
            </a:r>
          </a:p>
          <a:p>
            <a:pPr algn="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Laparoscopic surgery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8905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System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cs typeface="Calibri"/>
              </a:rPr>
              <a:t>Multiple  </a:t>
            </a:r>
            <a:r>
              <a:rPr lang="en-US" sz="2800" dirty="0" err="1" smtClean="0">
                <a:cs typeface="Calibri"/>
              </a:rPr>
              <a:t>stressors→preload,inotropy,rhythm</a:t>
            </a:r>
            <a:r>
              <a:rPr lang="en-US" sz="2800" dirty="0" smtClean="0">
                <a:cs typeface="Calibri"/>
              </a:rPr>
              <a:t> and afterload</a:t>
            </a:r>
          </a:p>
          <a:p>
            <a:r>
              <a:rPr lang="en-US" sz="2800" dirty="0" smtClean="0">
                <a:cs typeface="Calibri"/>
              </a:rPr>
              <a:t>↑</a:t>
            </a:r>
            <a:r>
              <a:rPr lang="en-US" sz="2800" dirty="0" err="1" smtClean="0">
                <a:cs typeface="Calibri"/>
              </a:rPr>
              <a:t>MAP,↑myocardial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smtClean="0">
                <a:cs typeface="Calibri"/>
              </a:rPr>
              <a:t>O</a:t>
            </a:r>
            <a:r>
              <a:rPr lang="en-US" sz="2800" baseline="-25000" dirty="0" smtClean="0">
                <a:cs typeface="Calibri"/>
              </a:rPr>
              <a:t>2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dirty="0" err="1" smtClean="0">
                <a:cs typeface="Calibri"/>
              </a:rPr>
              <a:t>demand,↑SVR</a:t>
            </a:r>
            <a:endParaRPr lang="en-US" sz="2800" dirty="0" smtClean="0">
              <a:cs typeface="Calibri"/>
            </a:endParaRPr>
          </a:p>
          <a:p>
            <a:r>
              <a:rPr lang="en-US" sz="2800" dirty="0" smtClean="0">
                <a:cs typeface="Calibri"/>
              </a:rPr>
              <a:t>Modifiable factors: intravascular volume status, positioning, baseline comorbidities, surgical </a:t>
            </a:r>
            <a:r>
              <a:rPr lang="en-US" sz="2800" dirty="0" err="1" smtClean="0">
                <a:cs typeface="Calibri"/>
              </a:rPr>
              <a:t>technique→affect</a:t>
            </a:r>
            <a:r>
              <a:rPr lang="en-US" sz="2800" dirty="0" smtClean="0">
                <a:cs typeface="Calibri"/>
              </a:rPr>
              <a:t> hemodynamic</a:t>
            </a:r>
          </a:p>
          <a:p>
            <a:pPr marL="0" indent="0">
              <a:buNone/>
            </a:pPr>
            <a:endParaRPr lang="en-US" sz="2800" dirty="0" smtClean="0">
              <a:cs typeface="Calibri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83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System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Prolonged surgeries and high insufflation pressures</a:t>
            </a:r>
            <a:r>
              <a:rPr lang="en-US" sz="2800" dirty="0" smtClean="0">
                <a:cs typeface="Calibri"/>
              </a:rPr>
              <a:t>→↑CO</a:t>
            </a:r>
            <a:r>
              <a:rPr lang="en-US" sz="2800" baseline="-25000" dirty="0" smtClean="0">
                <a:cs typeface="Calibri"/>
              </a:rPr>
              <a:t>2 </a:t>
            </a:r>
            <a:r>
              <a:rPr lang="en-US" sz="2800" dirty="0" smtClean="0">
                <a:cs typeface="Calibri"/>
              </a:rPr>
              <a:t>gas absorption</a:t>
            </a:r>
          </a:p>
          <a:p>
            <a:r>
              <a:rPr lang="en-US" sz="2800" dirty="0" smtClean="0">
                <a:cs typeface="Calibri"/>
              </a:rPr>
              <a:t>Severe </a:t>
            </a:r>
            <a:r>
              <a:rPr lang="en-US" sz="2800" dirty="0" err="1" smtClean="0">
                <a:cs typeface="Calibri"/>
              </a:rPr>
              <a:t>hypercarbia</a:t>
            </a:r>
            <a:r>
              <a:rPr lang="en-US" sz="2800" dirty="0" smtClean="0">
                <a:cs typeface="Calibri"/>
              </a:rPr>
              <a:t>(PaCO</a:t>
            </a:r>
            <a:r>
              <a:rPr lang="en-US" sz="2800" baseline="-25000" dirty="0" smtClean="0">
                <a:cs typeface="Calibri"/>
              </a:rPr>
              <a:t>2 </a:t>
            </a:r>
            <a:r>
              <a:rPr lang="en-US" sz="2800" dirty="0" smtClean="0">
                <a:cs typeface="Calibri"/>
              </a:rPr>
              <a:t>55-70 mmHg) and </a:t>
            </a:r>
            <a:r>
              <a:rPr lang="en-US" sz="2800" dirty="0" err="1" smtClean="0">
                <a:cs typeface="Calibri"/>
              </a:rPr>
              <a:t>acidosis→myocardial</a:t>
            </a:r>
            <a:r>
              <a:rPr lang="en-US" sz="2800" dirty="0" smtClean="0">
                <a:cs typeface="Calibri"/>
              </a:rPr>
              <a:t> depression, dysrhythmias </a:t>
            </a:r>
          </a:p>
          <a:p>
            <a:r>
              <a:rPr lang="en-US" sz="2800" dirty="0" err="1">
                <a:cs typeface="Calibri"/>
              </a:rPr>
              <a:t>hypercarbia→sympathetic</a:t>
            </a:r>
            <a:r>
              <a:rPr lang="en-US" sz="2800" dirty="0">
                <a:cs typeface="Calibri"/>
              </a:rPr>
              <a:t> nervous system </a:t>
            </a:r>
            <a:r>
              <a:rPr lang="en-US" sz="2800" dirty="0" err="1">
                <a:cs typeface="Calibri"/>
              </a:rPr>
              <a:t>stimulation→tachycardia</a:t>
            </a:r>
            <a:r>
              <a:rPr lang="en-US" sz="2800" dirty="0">
                <a:cs typeface="Calibri"/>
              </a:rPr>
              <a:t>,↑MAP, vasoconstriction(↑SVR)</a:t>
            </a:r>
          </a:p>
          <a:p>
            <a:endParaRPr lang="en-US" sz="2800" dirty="0">
              <a:cs typeface="Calibri"/>
            </a:endParaRPr>
          </a:p>
          <a:p>
            <a:endParaRPr lang="en-US" sz="2800" dirty="0" smtClean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88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System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peritoneum and abdominal viscera highly innervated by autonomic nerve fibers</a:t>
            </a:r>
            <a:endParaRPr lang="en-US" sz="2800" dirty="0" smtClean="0">
              <a:cs typeface="Calibri"/>
            </a:endParaRPr>
          </a:p>
          <a:p>
            <a:r>
              <a:rPr lang="en-US" sz="2800" dirty="0" smtClean="0">
                <a:cs typeface="Calibri"/>
              </a:rPr>
              <a:t>Stimulation of these autonomic pathway </a:t>
            </a:r>
            <a:r>
              <a:rPr lang="en-US" sz="2800" dirty="0">
                <a:cs typeface="Calibri"/>
              </a:rPr>
              <a:t>during laparoscopy→ SNS activation, </a:t>
            </a:r>
            <a:r>
              <a:rPr lang="en-US" sz="2800" dirty="0" err="1" smtClean="0">
                <a:cs typeface="Calibri"/>
              </a:rPr>
              <a:t>catecolamine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dirty="0">
                <a:cs typeface="Calibri"/>
              </a:rPr>
              <a:t>release, activation RAAS, release vasopressin→ </a:t>
            </a:r>
            <a:r>
              <a:rPr lang="en-US" sz="2800" dirty="0" err="1">
                <a:cs typeface="Calibri"/>
              </a:rPr>
              <a:t>vasoconstriction,↑MAP,↑LV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smtClean="0">
                <a:cs typeface="Calibri"/>
              </a:rPr>
              <a:t>afterload</a:t>
            </a:r>
          </a:p>
          <a:p>
            <a:r>
              <a:rPr lang="en-US" sz="2800" dirty="0">
                <a:cs typeface="Calibri"/>
              </a:rPr>
              <a:t>Intravascular volume status is important modifier of mechanical effect of </a:t>
            </a:r>
            <a:r>
              <a:rPr lang="en-US" sz="2800" dirty="0" err="1">
                <a:cs typeface="Calibri"/>
              </a:rPr>
              <a:t>pneumoperitoneum</a:t>
            </a:r>
            <a:r>
              <a:rPr lang="en-US" sz="2800" dirty="0">
                <a:cs typeface="Calibri"/>
              </a:rPr>
              <a:t>.</a:t>
            </a:r>
          </a:p>
          <a:p>
            <a:pPr marL="0" indent="0">
              <a:buNone/>
            </a:pPr>
            <a:endParaRPr lang="en-US" sz="2800" dirty="0">
              <a:cs typeface="Calibri"/>
            </a:endParaRPr>
          </a:p>
          <a:p>
            <a:endParaRPr lang="en-US" sz="2800" dirty="0" smtClean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55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System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↑IAP→IVC compression→↓VR</a:t>
            </a:r>
            <a:r>
              <a:rPr lang="en-US" sz="2800" dirty="0" smtClean="0"/>
              <a:t>→↓</a:t>
            </a:r>
            <a:r>
              <a:rPr lang="en-US" sz="2800" dirty="0"/>
              <a:t>cardiac filling </a:t>
            </a:r>
            <a:endParaRPr lang="en-US" sz="2800" dirty="0" smtClean="0"/>
          </a:p>
          <a:p>
            <a:r>
              <a:rPr lang="en-US" sz="2800" dirty="0" smtClean="0"/>
              <a:t>Patient </a:t>
            </a:r>
            <a:r>
              <a:rPr lang="en-US" sz="2800" dirty="0" err="1" smtClean="0"/>
              <a:t>positioning</a:t>
            </a:r>
            <a:r>
              <a:rPr lang="en-US" sz="2800" dirty="0" err="1" smtClean="0">
                <a:cs typeface="Calibri"/>
              </a:rPr>
              <a:t>→modify</a:t>
            </a:r>
            <a:r>
              <a:rPr lang="en-US" sz="2800" dirty="0" smtClean="0">
                <a:cs typeface="Calibri"/>
              </a:rPr>
              <a:t> effect of IAP</a:t>
            </a:r>
          </a:p>
          <a:p>
            <a:r>
              <a:rPr lang="en-US" sz="2800" dirty="0" err="1" smtClean="0">
                <a:cs typeface="Calibri"/>
              </a:rPr>
              <a:t>Trendelenburg</a:t>
            </a:r>
            <a:r>
              <a:rPr lang="en-US" sz="2800" dirty="0" smtClean="0">
                <a:cs typeface="Calibri"/>
              </a:rPr>
              <a:t> position→↑</a:t>
            </a:r>
            <a:r>
              <a:rPr lang="en-US" sz="2800" dirty="0" err="1" smtClean="0">
                <a:cs typeface="Calibri"/>
              </a:rPr>
              <a:t>VR,↑cardiac</a:t>
            </a:r>
            <a:r>
              <a:rPr lang="en-US" sz="2800" dirty="0" smtClean="0">
                <a:cs typeface="Calibri"/>
              </a:rPr>
              <a:t> filling</a:t>
            </a:r>
          </a:p>
          <a:p>
            <a:r>
              <a:rPr lang="en-US" sz="2800" dirty="0">
                <a:cs typeface="Calibri"/>
              </a:rPr>
              <a:t>Reverse </a:t>
            </a:r>
            <a:r>
              <a:rPr lang="en-US" sz="2800" dirty="0" err="1">
                <a:cs typeface="Calibri"/>
              </a:rPr>
              <a:t>trendelenburg</a:t>
            </a:r>
            <a:r>
              <a:rPr lang="en-US" sz="2800" dirty="0">
                <a:cs typeface="Calibri"/>
              </a:rPr>
              <a:t>→↑SVR and minor reduction CI(soon reversed</a:t>
            </a:r>
            <a:r>
              <a:rPr lang="en-US" sz="2800" dirty="0" smtClean="0">
                <a:cs typeface="Calibri"/>
              </a:rPr>
              <a:t>)</a:t>
            </a:r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Extremely high IAP with </a:t>
            </a:r>
            <a:r>
              <a:rPr lang="en-US" sz="2800" dirty="0" err="1">
                <a:cs typeface="Calibri"/>
              </a:rPr>
              <a:t>hypovolemia→severe</a:t>
            </a:r>
            <a:r>
              <a:rPr lang="en-US" sz="2800" dirty="0">
                <a:cs typeface="Calibri"/>
              </a:rPr>
              <a:t> compression venous </a:t>
            </a:r>
            <a:r>
              <a:rPr lang="en-US" sz="2800" dirty="0" err="1">
                <a:cs typeface="Calibri"/>
              </a:rPr>
              <a:t>system→dangerous</a:t>
            </a:r>
            <a:r>
              <a:rPr lang="en-US" sz="2800" dirty="0">
                <a:cs typeface="Calibri"/>
              </a:rPr>
              <a:t> ↓VR and cardiac filling </a:t>
            </a:r>
          </a:p>
          <a:p>
            <a:pPr marL="0" indent="0">
              <a:buNone/>
            </a:pPr>
            <a:endParaRPr lang="en-US" sz="2800" dirty="0" smtClean="0">
              <a:cs typeface="Calibri"/>
            </a:endParaRPr>
          </a:p>
          <a:p>
            <a:pPr marL="0" indent="0">
              <a:buNone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1670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3" y="836712"/>
            <a:ext cx="894912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0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Change by mechanically displacing thoracic structures, altering lung mechanics (i.e.,</a:t>
            </a:r>
            <a:r>
              <a:rPr lang="en-US" sz="2800" dirty="0" err="1" smtClean="0"/>
              <a:t>volumes,compliance,resistance</a:t>
            </a:r>
            <a:r>
              <a:rPr lang="en-US" sz="2800" dirty="0" smtClean="0"/>
              <a:t>) and disrupting gas exchange through ventilation-perfusion mismatch</a:t>
            </a:r>
          </a:p>
          <a:p>
            <a:r>
              <a:rPr lang="en-US" sz="2800" dirty="0" err="1" smtClean="0"/>
              <a:t>insufflation</a:t>
            </a:r>
            <a:r>
              <a:rPr lang="en-US" sz="2800" dirty="0" err="1" smtClean="0">
                <a:cs typeface="Calibri"/>
              </a:rPr>
              <a:t>→displace</a:t>
            </a:r>
            <a:r>
              <a:rPr lang="en-US" sz="2800" dirty="0" smtClean="0">
                <a:cs typeface="Calibri"/>
              </a:rPr>
              <a:t> diaphragm to thorax(aggravated by </a:t>
            </a:r>
            <a:r>
              <a:rPr lang="en-US" sz="2800" dirty="0" err="1" smtClean="0">
                <a:cs typeface="Calibri"/>
              </a:rPr>
              <a:t>trendelenburg</a:t>
            </a:r>
            <a:r>
              <a:rPr lang="en-US" sz="2800" dirty="0" smtClean="0">
                <a:cs typeface="Calibri"/>
              </a:rPr>
              <a:t> position)→shift carina to </a:t>
            </a:r>
            <a:r>
              <a:rPr lang="en-US" sz="2800" dirty="0" err="1" smtClean="0">
                <a:cs typeface="Calibri"/>
              </a:rPr>
              <a:t>cephalad</a:t>
            </a:r>
            <a:r>
              <a:rPr lang="en-US" sz="2800" dirty="0" smtClean="0">
                <a:cs typeface="Calibri"/>
              </a:rPr>
              <a:t>→↑</a:t>
            </a:r>
            <a:r>
              <a:rPr lang="en-US" sz="2800" dirty="0" err="1" smtClean="0">
                <a:cs typeface="Calibri"/>
              </a:rPr>
              <a:t>endobronchial</a:t>
            </a:r>
            <a:r>
              <a:rPr lang="en-US" sz="2800" dirty="0" smtClean="0">
                <a:cs typeface="Calibri"/>
              </a:rPr>
              <a:t> intubation </a:t>
            </a:r>
            <a:endParaRPr lang="en-US" sz="2800" dirty="0" smtClean="0"/>
          </a:p>
          <a:p>
            <a:pPr marL="0" indent="0">
              <a:buNone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42716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System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>
                <a:cs typeface="Calibri"/>
              </a:rPr>
              <a:t>↑</a:t>
            </a:r>
            <a:r>
              <a:rPr lang="en-US" sz="2800" dirty="0" smtClean="0">
                <a:cs typeface="Calibri"/>
              </a:rPr>
              <a:t>IAP and </a:t>
            </a:r>
            <a:r>
              <a:rPr lang="en-US" sz="2800" dirty="0" err="1" smtClean="0">
                <a:cs typeface="Calibri"/>
              </a:rPr>
              <a:t>diaphramatic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dirty="0" err="1" smtClean="0">
                <a:cs typeface="Calibri"/>
              </a:rPr>
              <a:t>displacement→compression</a:t>
            </a:r>
            <a:r>
              <a:rPr lang="en-US" sz="2800" dirty="0" smtClean="0">
                <a:cs typeface="Calibri"/>
              </a:rPr>
              <a:t> of lungs bases, </a:t>
            </a:r>
            <a:r>
              <a:rPr lang="en-US" sz="2800" dirty="0" err="1" smtClean="0">
                <a:cs typeface="Calibri"/>
              </a:rPr>
              <a:t>atelactasis</a:t>
            </a:r>
            <a:r>
              <a:rPr lang="en-US" sz="2800" dirty="0" smtClean="0">
                <a:cs typeface="Calibri"/>
              </a:rPr>
              <a:t>, ventilation-perfusion mismatch, hypoxemia</a:t>
            </a:r>
          </a:p>
          <a:p>
            <a:r>
              <a:rPr lang="en-US" sz="2800" dirty="0" smtClean="0">
                <a:cs typeface="Calibri"/>
              </a:rPr>
              <a:t> change pulmonary compliance observed by ↑peak inspiratory pressure(PIP) during positive pressure ventilation</a:t>
            </a:r>
          </a:p>
          <a:p>
            <a:r>
              <a:rPr lang="en-US" sz="2800" dirty="0" err="1">
                <a:cs typeface="Calibri"/>
              </a:rPr>
              <a:t>Hypercarbia</a:t>
            </a:r>
            <a:r>
              <a:rPr lang="en-US" sz="2800" dirty="0">
                <a:cs typeface="Calibri"/>
              </a:rPr>
              <a:t> from CO2 </a:t>
            </a:r>
            <a:r>
              <a:rPr lang="en-US" sz="2800" dirty="0" err="1">
                <a:cs typeface="Calibri"/>
              </a:rPr>
              <a:t>pneumoperitoneum</a:t>
            </a:r>
            <a:r>
              <a:rPr lang="en-US" sz="2800" dirty="0">
                <a:cs typeface="Calibri"/>
              </a:rPr>
              <a:t> require adjustment in mechanical ventilation</a:t>
            </a:r>
          </a:p>
          <a:p>
            <a:pPr marL="0" indent="0">
              <a:buNone/>
            </a:pPr>
            <a:endParaRPr lang="en-US" sz="2800" dirty="0" smtClean="0"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4496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System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cs typeface="Calibri"/>
              </a:rPr>
              <a:t>Compensatory </a:t>
            </a:r>
            <a:r>
              <a:rPr lang="en-US" sz="2800" dirty="0" err="1" smtClean="0">
                <a:cs typeface="Calibri"/>
              </a:rPr>
              <a:t>hyperventilation→normalize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dirty="0" err="1" smtClean="0">
                <a:cs typeface="Calibri"/>
              </a:rPr>
              <a:t>hypercapnia</a:t>
            </a:r>
            <a:endParaRPr lang="en-US" sz="2800" dirty="0" smtClean="0">
              <a:cs typeface="Calibri"/>
            </a:endParaRPr>
          </a:p>
          <a:p>
            <a:r>
              <a:rPr lang="en-US" sz="2800" dirty="0" smtClean="0">
                <a:cs typeface="Calibri"/>
              </a:rPr>
              <a:t>Prolong and steep </a:t>
            </a:r>
            <a:r>
              <a:rPr lang="en-US" sz="2800" dirty="0" err="1" smtClean="0">
                <a:cs typeface="Calibri"/>
              </a:rPr>
              <a:t>trendelenburg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dirty="0" err="1" smtClean="0">
                <a:cs typeface="Calibri"/>
              </a:rPr>
              <a:t>position→ventilation-perfusion</a:t>
            </a:r>
            <a:r>
              <a:rPr lang="en-US" sz="2800" dirty="0" smtClean="0">
                <a:cs typeface="Calibri"/>
              </a:rPr>
              <a:t> mismatch  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Hypoxia during laparoscopy usually due to transient ventilation-perfusion mismatch(pulmonary shunting: reduce number of ventilated alveolar unit perfused)</a:t>
            </a:r>
          </a:p>
          <a:p>
            <a:endParaRPr lang="en-US" sz="2800" dirty="0"/>
          </a:p>
          <a:p>
            <a:pPr marL="0" indent="0">
              <a:buNone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9424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System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Morbid obesity and COPD are common pre-existing conditions may complicate ventilation and gas exchange.</a:t>
            </a:r>
          </a:p>
          <a:p>
            <a:r>
              <a:rPr lang="en-US" sz="2800" dirty="0" smtClean="0"/>
              <a:t>Common intraoperative dilemma in morbid </a:t>
            </a:r>
            <a:r>
              <a:rPr lang="en-US" sz="2800" dirty="0" err="1" smtClean="0"/>
              <a:t>obesity</a:t>
            </a:r>
            <a:r>
              <a:rPr lang="en-US" sz="2800" dirty="0" err="1" smtClean="0">
                <a:cs typeface="Calibri"/>
              </a:rPr>
              <a:t>→compensating</a:t>
            </a:r>
            <a:r>
              <a:rPr lang="en-US" sz="2800" dirty="0" smtClean="0">
                <a:cs typeface="Calibri"/>
              </a:rPr>
              <a:t> for </a:t>
            </a:r>
            <a:r>
              <a:rPr lang="en-US" sz="2800" dirty="0" err="1" smtClean="0">
                <a:cs typeface="Calibri"/>
              </a:rPr>
              <a:t>hypercarbia,managing</a:t>
            </a:r>
            <a:r>
              <a:rPr lang="en-US" sz="2800" dirty="0" smtClean="0">
                <a:cs typeface="Calibri"/>
              </a:rPr>
              <a:t> inspiratory </a:t>
            </a:r>
            <a:r>
              <a:rPr lang="en-US" sz="2800" dirty="0" err="1" smtClean="0">
                <a:cs typeface="Calibri"/>
              </a:rPr>
              <a:t>resistance,maintaining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dirty="0" err="1" smtClean="0">
                <a:cs typeface="Calibri"/>
              </a:rPr>
              <a:t>normoxia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8592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System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 err="1" smtClean="0"/>
              <a:t>Trendelenburg</a:t>
            </a:r>
            <a:r>
              <a:rPr lang="en-US" sz="11200" dirty="0" smtClean="0"/>
              <a:t> </a:t>
            </a:r>
            <a:r>
              <a:rPr lang="en-US" sz="11200" dirty="0" err="1" smtClean="0"/>
              <a:t>position</a:t>
            </a:r>
            <a:r>
              <a:rPr lang="en-US" sz="11200" dirty="0" err="1" smtClean="0">
                <a:cs typeface="Calibri"/>
              </a:rPr>
              <a:t>→significantly</a:t>
            </a:r>
            <a:r>
              <a:rPr lang="en-US" sz="11200" dirty="0" smtClean="0">
                <a:cs typeface="Calibri"/>
              </a:rPr>
              <a:t> ↑inspiratory </a:t>
            </a:r>
            <a:r>
              <a:rPr lang="en-US" sz="11200" dirty="0" err="1" smtClean="0">
                <a:cs typeface="Calibri"/>
              </a:rPr>
              <a:t>resistance,↓FRC</a:t>
            </a:r>
            <a:r>
              <a:rPr lang="en-US" sz="11200" dirty="0" smtClean="0">
                <a:cs typeface="Calibri"/>
              </a:rPr>
              <a:t>, greatly impair PaO</a:t>
            </a:r>
            <a:r>
              <a:rPr lang="en-US" sz="11200" baseline="-25000" dirty="0" smtClean="0">
                <a:cs typeface="Calibri"/>
              </a:rPr>
              <a:t>2</a:t>
            </a:r>
            <a:r>
              <a:rPr lang="en-US" sz="11200" dirty="0" smtClean="0">
                <a:cs typeface="Calibri"/>
              </a:rPr>
              <a:t> (high </a:t>
            </a:r>
            <a:r>
              <a:rPr lang="en-US" sz="11200" dirty="0" err="1" smtClean="0">
                <a:cs typeface="Calibri"/>
              </a:rPr>
              <a:t>BMI→stronger</a:t>
            </a:r>
            <a:r>
              <a:rPr lang="en-US" sz="11200" dirty="0" smtClean="0">
                <a:cs typeface="Calibri"/>
              </a:rPr>
              <a:t> predictor)</a:t>
            </a:r>
          </a:p>
          <a:p>
            <a:r>
              <a:rPr lang="en-US" sz="11200" dirty="0">
                <a:cs typeface="Calibri"/>
              </a:rPr>
              <a:t>Termination of </a:t>
            </a:r>
            <a:r>
              <a:rPr lang="en-US" sz="11200" dirty="0" err="1">
                <a:cs typeface="Calibri"/>
              </a:rPr>
              <a:t>pneumoperitoneum</a:t>
            </a:r>
            <a:r>
              <a:rPr lang="en-US" sz="11200" dirty="0">
                <a:cs typeface="Calibri"/>
              </a:rPr>
              <a:t> in morbidly obese </a:t>
            </a:r>
            <a:r>
              <a:rPr lang="en-US" sz="11200" dirty="0" err="1">
                <a:cs typeface="Calibri"/>
              </a:rPr>
              <a:t>patients→prolong</a:t>
            </a:r>
            <a:r>
              <a:rPr lang="en-US" sz="11200" dirty="0">
                <a:cs typeface="Calibri"/>
              </a:rPr>
              <a:t> return to baseline exhaled CO2  compared to healthy </a:t>
            </a:r>
            <a:r>
              <a:rPr lang="en-US" sz="11200" dirty="0" smtClean="0">
                <a:cs typeface="Calibri"/>
              </a:rPr>
              <a:t>patients</a:t>
            </a:r>
          </a:p>
          <a:p>
            <a:r>
              <a:rPr lang="en-US" sz="11200" dirty="0">
                <a:cs typeface="Calibri"/>
              </a:rPr>
              <a:t>Patients with advanced </a:t>
            </a:r>
            <a:r>
              <a:rPr lang="en-US" sz="11200" dirty="0" err="1">
                <a:cs typeface="Calibri"/>
              </a:rPr>
              <a:t>COPD→severe</a:t>
            </a:r>
            <a:r>
              <a:rPr lang="en-US" sz="11200" dirty="0">
                <a:cs typeface="Calibri"/>
              </a:rPr>
              <a:t> </a:t>
            </a:r>
            <a:r>
              <a:rPr lang="en-US" sz="11200" dirty="0" err="1">
                <a:cs typeface="Calibri"/>
              </a:rPr>
              <a:t>hypercarbia,limited</a:t>
            </a:r>
            <a:r>
              <a:rPr lang="en-US" sz="11200" dirty="0">
                <a:cs typeface="Calibri"/>
              </a:rPr>
              <a:t> correlation with standard </a:t>
            </a:r>
            <a:r>
              <a:rPr lang="en-US" sz="11200" dirty="0" err="1">
                <a:cs typeface="Calibri"/>
              </a:rPr>
              <a:t>capnography</a:t>
            </a:r>
            <a:endParaRPr lang="en-US" sz="11200" dirty="0">
              <a:cs typeface="Calibri"/>
            </a:endParaRPr>
          </a:p>
          <a:p>
            <a:endParaRPr lang="en-US" sz="11200" dirty="0">
              <a:cs typeface="Calibri"/>
            </a:endParaRPr>
          </a:p>
          <a:p>
            <a:endParaRPr lang="en-US" sz="11200" dirty="0">
              <a:cs typeface="Calibri"/>
            </a:endParaRPr>
          </a:p>
          <a:p>
            <a:endParaRPr lang="en-US" sz="11200" dirty="0" smtClean="0">
              <a:cs typeface="Calibri"/>
            </a:endParaRPr>
          </a:p>
          <a:p>
            <a:endParaRPr lang="en-US" sz="11200" dirty="0">
              <a:cs typeface="Calibri"/>
            </a:endParaRPr>
          </a:p>
          <a:p>
            <a:pPr marL="0" indent="0">
              <a:buNone/>
            </a:pPr>
            <a:endParaRPr lang="en-US" sz="11200" dirty="0" smtClean="0">
              <a:cs typeface="Calibri"/>
            </a:endParaRPr>
          </a:p>
          <a:p>
            <a:pPr marL="0" indent="0">
              <a:buNone/>
            </a:pPr>
            <a:r>
              <a:rPr lang="en-US" sz="2800" dirty="0" smtClean="0">
                <a:cs typeface="Calibri"/>
              </a:rPr>
              <a:t> 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5247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Laparoscopic surgery</a:t>
            </a:r>
          </a:p>
          <a:p>
            <a:r>
              <a:rPr lang="en-US" sz="3200" dirty="0" smtClean="0"/>
              <a:t>Physiologic impact of laparoscopy</a:t>
            </a:r>
          </a:p>
          <a:p>
            <a:r>
              <a:rPr lang="en-US" sz="3200" dirty="0" smtClean="0"/>
              <a:t>Intraoperative management</a:t>
            </a:r>
          </a:p>
          <a:p>
            <a:r>
              <a:rPr lang="en-US" sz="3200" dirty="0" smtClean="0"/>
              <a:t>Complication related to surgery</a:t>
            </a:r>
          </a:p>
          <a:p>
            <a:r>
              <a:rPr lang="en-US" sz="3200" dirty="0" smtClean="0"/>
              <a:t>Postoperative complications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56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System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↓ number of intact pulmonary unit and ↓effective alveolar ventilation→ rapid and severe ↑PaCO2→refractory </a:t>
            </a:r>
            <a:r>
              <a:rPr lang="en-US" sz="2800" dirty="0" smtClean="0"/>
              <a:t>to  hyperventilation </a:t>
            </a:r>
            <a:r>
              <a:rPr lang="en-US" sz="2800" dirty="0"/>
              <a:t>maneuvers</a:t>
            </a:r>
          </a:p>
          <a:p>
            <a:r>
              <a:rPr lang="en-US" sz="2800" dirty="0"/>
              <a:t>EtCO2 monitoring in COPD may underestimate than actual PaCO2</a:t>
            </a:r>
          </a:p>
          <a:p>
            <a:pPr marL="0" indent="0">
              <a:buNone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8317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8" y="692696"/>
            <a:ext cx="867645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3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89248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5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Perfusion Effects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↓Splanchnic blood flow during laparoscopy due to external compression and systemic vasoconstriction(from released </a:t>
            </a:r>
            <a:r>
              <a:rPr lang="en-US" sz="2800" dirty="0" err="1"/>
              <a:t>neuroendogeneous</a:t>
            </a:r>
            <a:r>
              <a:rPr lang="en-US" sz="2800" dirty="0"/>
              <a:t> hormones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↓</a:t>
            </a:r>
            <a:r>
              <a:rPr lang="en-US" sz="2800" dirty="0"/>
              <a:t>mesenteric blood </a:t>
            </a:r>
            <a:r>
              <a:rPr lang="en-US" sz="2800" dirty="0" err="1" smtClean="0"/>
              <a:t>flow</a:t>
            </a:r>
            <a:r>
              <a:rPr lang="en-US" sz="2800" dirty="0" err="1" smtClean="0">
                <a:latin typeface="Calibri"/>
                <a:cs typeface="Calibri"/>
              </a:rPr>
              <a:t>→</a:t>
            </a:r>
            <a:r>
              <a:rPr lang="en-US" sz="2800" u="sng" dirty="0" err="1" smtClean="0"/>
              <a:t>caution</a:t>
            </a:r>
            <a:r>
              <a:rPr lang="en-US" sz="2800" dirty="0" smtClean="0"/>
              <a:t> in patients with GI coexisting diseases 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26929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Perfusion Effects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cs typeface="Calibri"/>
              </a:rPr>
              <a:t>↓</a:t>
            </a:r>
            <a:r>
              <a:rPr lang="en-US" sz="2800" dirty="0" smtClean="0"/>
              <a:t>Renal function during </a:t>
            </a:r>
            <a:r>
              <a:rPr lang="en-US" sz="2800" dirty="0" err="1" smtClean="0"/>
              <a:t>pneumoperitoneum</a:t>
            </a:r>
            <a:endParaRPr lang="en-US" sz="2800" dirty="0" smtClean="0"/>
          </a:p>
          <a:p>
            <a:r>
              <a:rPr lang="en-US" sz="2800" dirty="0" smtClean="0"/>
              <a:t>IAP, </a:t>
            </a:r>
            <a:r>
              <a:rPr lang="en-US" sz="2800" dirty="0" err="1" smtClean="0"/>
              <a:t>neurohormonal</a:t>
            </a:r>
            <a:r>
              <a:rPr lang="en-US" sz="2800" dirty="0" smtClean="0"/>
              <a:t> effects</a:t>
            </a:r>
            <a:r>
              <a:rPr lang="en-US" sz="2800" dirty="0" smtClean="0">
                <a:cs typeface="Calibri"/>
              </a:rPr>
              <a:t>→↓renal blood </a:t>
            </a:r>
            <a:r>
              <a:rPr lang="en-US" sz="2800" dirty="0" err="1" smtClean="0">
                <a:cs typeface="Calibri"/>
              </a:rPr>
              <a:t>flow,↓GFR,↓urine</a:t>
            </a:r>
            <a:r>
              <a:rPr lang="en-US" sz="2800" dirty="0" smtClean="0">
                <a:cs typeface="Calibri"/>
              </a:rPr>
              <a:t> output</a:t>
            </a:r>
          </a:p>
          <a:p>
            <a:r>
              <a:rPr lang="en-US" sz="2800" dirty="0" smtClean="0">
                <a:cs typeface="Calibri"/>
              </a:rPr>
              <a:t>Prolong insufflation time at 15mmHg IAP→↓urine output without permanent renal </a:t>
            </a:r>
            <a:r>
              <a:rPr lang="en-US" sz="2800" dirty="0" err="1" smtClean="0">
                <a:cs typeface="Calibri"/>
              </a:rPr>
              <a:t>sequelae</a:t>
            </a:r>
            <a:endParaRPr lang="en-US" sz="2800" dirty="0" smtClean="0">
              <a:cs typeface="Calibri"/>
            </a:endParaRPr>
          </a:p>
          <a:p>
            <a:r>
              <a:rPr lang="en-US" sz="2800" dirty="0" smtClean="0"/>
              <a:t>Vasopressin release</a:t>
            </a:r>
            <a:r>
              <a:rPr lang="en-US" sz="2800" dirty="0" smtClean="0">
                <a:cs typeface="Calibri"/>
              </a:rPr>
              <a:t>→↓renal </a:t>
            </a:r>
            <a:r>
              <a:rPr lang="en-US" sz="2800" dirty="0" err="1" smtClean="0">
                <a:cs typeface="Calibri"/>
              </a:rPr>
              <a:t>perfusion→renal</a:t>
            </a:r>
            <a:r>
              <a:rPr lang="en-US" sz="2800" dirty="0" smtClean="0">
                <a:cs typeface="Calibri"/>
              </a:rPr>
              <a:t> water reabsorption in collecting </a:t>
            </a:r>
            <a:r>
              <a:rPr lang="en-US" sz="2800" dirty="0" err="1" smtClean="0">
                <a:cs typeface="Calibri"/>
              </a:rPr>
              <a:t>duct,oliguria</a:t>
            </a:r>
            <a:r>
              <a:rPr lang="en-US" sz="2800" dirty="0" smtClean="0"/>
              <a:t> 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457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Perfusion </a:t>
            </a:r>
            <a:r>
              <a:rPr lang="en-US" dirty="0" smtClean="0"/>
              <a:t>Effects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Preop</a:t>
            </a:r>
            <a:r>
              <a:rPr lang="en-US" sz="2800" dirty="0" smtClean="0"/>
              <a:t> risk for renal dysfunctio</a:t>
            </a:r>
            <a:r>
              <a:rPr lang="en-US" sz="2800" dirty="0"/>
              <a:t>n</a:t>
            </a:r>
            <a:r>
              <a:rPr lang="en-US" sz="2800" dirty="0" smtClean="0">
                <a:cs typeface="Calibri"/>
              </a:rPr>
              <a:t>→↑postop AKI</a:t>
            </a:r>
          </a:p>
          <a:p>
            <a:r>
              <a:rPr lang="en-US" sz="2800" dirty="0" smtClean="0">
                <a:cs typeface="Calibri"/>
              </a:rPr>
              <a:t>In bariatric </a:t>
            </a:r>
            <a:r>
              <a:rPr lang="en-US" sz="2800" dirty="0" err="1" smtClean="0">
                <a:cs typeface="Calibri"/>
              </a:rPr>
              <a:t>surgey</a:t>
            </a:r>
            <a:r>
              <a:rPr lang="en-US" sz="2800" dirty="0" smtClean="0">
                <a:cs typeface="Calibri"/>
              </a:rPr>
              <a:t> ↑BMI,DM associated with AKI within 72 hours of surgery</a:t>
            </a:r>
          </a:p>
          <a:p>
            <a:r>
              <a:rPr lang="en-US" sz="2800" dirty="0" smtClean="0">
                <a:cs typeface="Calibri"/>
              </a:rPr>
              <a:t>Pneumatic compression devices during bariatric </a:t>
            </a:r>
            <a:r>
              <a:rPr lang="en-US" sz="2800" dirty="0" err="1" smtClean="0">
                <a:cs typeface="Calibri"/>
              </a:rPr>
              <a:t>surgery→improve</a:t>
            </a:r>
            <a:r>
              <a:rPr lang="en-US" sz="2800" dirty="0" smtClean="0">
                <a:cs typeface="Calibri"/>
              </a:rPr>
              <a:t> renal blood flow and urine output(mechanism of action unclear)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235665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Perfusion Effects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Calibri"/>
              </a:rPr>
              <a:t>↑</a:t>
            </a:r>
            <a:r>
              <a:rPr lang="en-US" sz="2800" dirty="0" smtClean="0"/>
              <a:t>ICP and </a:t>
            </a:r>
            <a:r>
              <a:rPr lang="en-US" sz="2800" dirty="0" smtClean="0">
                <a:cs typeface="Calibri"/>
              </a:rPr>
              <a:t>↑</a:t>
            </a:r>
            <a:r>
              <a:rPr lang="en-US" sz="2800" dirty="0" smtClean="0"/>
              <a:t>cerebral perfusion during </a:t>
            </a:r>
            <a:r>
              <a:rPr lang="en-US" sz="2800" dirty="0" err="1" smtClean="0"/>
              <a:t>trendelenburg</a:t>
            </a:r>
            <a:r>
              <a:rPr lang="en-US" sz="2800" dirty="0" smtClean="0"/>
              <a:t> position and </a:t>
            </a:r>
            <a:r>
              <a:rPr lang="en-US" sz="2800" dirty="0" err="1" smtClean="0"/>
              <a:t>pneumoperitoneum</a:t>
            </a:r>
            <a:r>
              <a:rPr lang="en-US" sz="2800" dirty="0" smtClean="0"/>
              <a:t> due to diminished cerebral venous outflow and </a:t>
            </a:r>
            <a:r>
              <a:rPr lang="en-US" sz="2800" dirty="0" err="1" smtClean="0"/>
              <a:t>hypercarbia</a:t>
            </a:r>
            <a:r>
              <a:rPr lang="en-US" sz="2800" dirty="0" smtClean="0"/>
              <a:t>-induced cerebral </a:t>
            </a:r>
            <a:r>
              <a:rPr lang="en-US" sz="2800" dirty="0" err="1" smtClean="0"/>
              <a:t>hyperperfusion</a:t>
            </a:r>
            <a:endParaRPr lang="en-US" sz="2800" dirty="0" smtClean="0"/>
          </a:p>
          <a:p>
            <a:r>
              <a:rPr lang="en-US" sz="2800" dirty="0" smtClean="0">
                <a:cs typeface="Calibri"/>
              </a:rPr>
              <a:t>↑cerebral O</a:t>
            </a:r>
            <a:r>
              <a:rPr lang="en-US" sz="2800" baseline="-25000" dirty="0" smtClean="0">
                <a:cs typeface="Calibri"/>
              </a:rPr>
              <a:t>2 </a:t>
            </a:r>
            <a:r>
              <a:rPr lang="en-US" sz="2800" dirty="0" smtClean="0">
                <a:cs typeface="Calibri"/>
              </a:rPr>
              <a:t>delivery due to ↑cerebral perfusion pressure</a:t>
            </a:r>
          </a:p>
          <a:p>
            <a:r>
              <a:rPr lang="en-US" sz="2800" dirty="0" smtClean="0">
                <a:cs typeface="Calibri"/>
              </a:rPr>
              <a:t>↑IOP in steep </a:t>
            </a:r>
            <a:r>
              <a:rPr lang="en-US" sz="2800" dirty="0" err="1" smtClean="0">
                <a:cs typeface="Calibri"/>
              </a:rPr>
              <a:t>trendelenburg</a:t>
            </a:r>
            <a:r>
              <a:rPr lang="en-US" sz="2800" dirty="0" smtClean="0">
                <a:cs typeface="Calibri"/>
              </a:rPr>
              <a:t> position</a:t>
            </a:r>
            <a:endParaRPr lang="en-US" sz="2800" dirty="0" smtClean="0"/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6890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9248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Intraoperative Management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1879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EKG,NIBP,capnography,pulse</a:t>
            </a:r>
            <a:r>
              <a:rPr lang="en-US" sz="2800" dirty="0" smtClean="0"/>
              <a:t> </a:t>
            </a:r>
            <a:r>
              <a:rPr lang="en-US" sz="2800" dirty="0" err="1" smtClean="0"/>
              <a:t>oximetry,body</a:t>
            </a:r>
            <a:r>
              <a:rPr lang="en-US" sz="2800" dirty="0" smtClean="0"/>
              <a:t> </a:t>
            </a:r>
            <a:r>
              <a:rPr lang="en-US" sz="2800" dirty="0" err="1" smtClean="0"/>
              <a:t>temperature</a:t>
            </a:r>
            <a:r>
              <a:rPr lang="en-US" sz="2800" dirty="0" err="1" smtClean="0">
                <a:cs typeface="Calibri"/>
              </a:rPr>
              <a:t>→mandatory</a:t>
            </a:r>
            <a:r>
              <a:rPr lang="en-US" sz="2800" dirty="0" smtClean="0">
                <a:cs typeface="Calibri"/>
              </a:rPr>
              <a:t> for all laparoscopic</a:t>
            </a:r>
          </a:p>
          <a:p>
            <a:r>
              <a:rPr lang="en-US" sz="2800" dirty="0" smtClean="0">
                <a:cs typeface="Calibri"/>
              </a:rPr>
              <a:t>Mechanical ventilator setting and pulmonary </a:t>
            </a:r>
            <a:r>
              <a:rPr lang="en-US" sz="2800" dirty="0" err="1" smtClean="0">
                <a:cs typeface="Calibri"/>
              </a:rPr>
              <a:t>mechanics→modified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smtClean="0">
                <a:cs typeface="Calibri"/>
              </a:rPr>
              <a:t>and measure via anesthetic </a:t>
            </a:r>
            <a:r>
              <a:rPr lang="en-US" sz="2800" dirty="0" err="1" smtClean="0">
                <a:cs typeface="Calibri"/>
              </a:rPr>
              <a:t>machhine</a:t>
            </a:r>
            <a:endParaRPr lang="en-US" sz="2800" dirty="0" smtClean="0">
              <a:cs typeface="Calibri"/>
            </a:endParaRPr>
          </a:p>
          <a:p>
            <a:r>
              <a:rPr lang="en-US" sz="2800" dirty="0" smtClean="0">
                <a:cs typeface="Calibri"/>
              </a:rPr>
              <a:t>Invasive or advanced </a:t>
            </a:r>
            <a:r>
              <a:rPr lang="en-US" sz="2800" dirty="0" err="1" smtClean="0">
                <a:cs typeface="Calibri"/>
              </a:rPr>
              <a:t>monitoring→pre-existing</a:t>
            </a:r>
            <a:r>
              <a:rPr lang="en-US" sz="2800" dirty="0" smtClean="0">
                <a:cs typeface="Calibri"/>
              </a:rPr>
              <a:t> cardiopulmonary diseases 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874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approach and positioning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Minimally invasive surgical technique </a:t>
            </a:r>
          </a:p>
          <a:p>
            <a:r>
              <a:rPr lang="en-US" sz="2800" dirty="0" smtClean="0"/>
              <a:t>Specialized tube inserted for surgical access</a:t>
            </a:r>
          </a:p>
          <a:p>
            <a:r>
              <a:rPr lang="en-US" sz="2800" dirty="0" smtClean="0"/>
              <a:t>Small skin incision ~ 1 cm facilitate to insert rigid tube called Trocars</a:t>
            </a:r>
          </a:p>
          <a:p>
            <a:r>
              <a:rPr lang="en-US" sz="2800" dirty="0" smtClean="0"/>
              <a:t>Trocars are sharp, multiport, one-way conduits used to insufflate gas and to guide various specialized surgical instruments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60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Anesthesia Management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Techniques :GA </a:t>
            </a:r>
            <a:r>
              <a:rPr lang="en-US" sz="2800" dirty="0" smtClean="0"/>
              <a:t>maintain with </a:t>
            </a:r>
            <a:r>
              <a:rPr lang="en-US" sz="2800" dirty="0" smtClean="0"/>
              <a:t>inhalation or </a:t>
            </a:r>
            <a:r>
              <a:rPr lang="en-US" sz="2800" dirty="0" smtClean="0"/>
              <a:t>TIVA</a:t>
            </a:r>
            <a:endParaRPr lang="en-US" sz="2800" dirty="0" smtClean="0"/>
          </a:p>
          <a:p>
            <a:pPr lvl="1"/>
            <a:r>
              <a:rPr lang="en-US" sz="2600" dirty="0" smtClean="0"/>
              <a:t>Induction </a:t>
            </a:r>
            <a:r>
              <a:rPr lang="en-US" sz="2600" dirty="0" smtClean="0"/>
              <a:t>with </a:t>
            </a:r>
            <a:r>
              <a:rPr lang="en-US" sz="2600" dirty="0" err="1" smtClean="0"/>
              <a:t>propofol</a:t>
            </a:r>
            <a:r>
              <a:rPr lang="en-US" sz="2600" dirty="0" err="1" smtClean="0">
                <a:cs typeface="Calibri"/>
              </a:rPr>
              <a:t>→antiemetic</a:t>
            </a:r>
            <a:r>
              <a:rPr lang="en-US" sz="2600" dirty="0" smtClean="0">
                <a:cs typeface="Calibri"/>
              </a:rPr>
              <a:t> </a:t>
            </a:r>
            <a:r>
              <a:rPr lang="en-US" sz="2600" dirty="0" smtClean="0">
                <a:cs typeface="Calibri"/>
              </a:rPr>
              <a:t>properties</a:t>
            </a:r>
          </a:p>
          <a:p>
            <a:pPr lvl="1"/>
            <a:r>
              <a:rPr lang="en-US" sz="2600" dirty="0" smtClean="0">
                <a:cs typeface="Calibri"/>
              </a:rPr>
              <a:t>Maintenance with inhaled volatile </a:t>
            </a:r>
            <a:r>
              <a:rPr lang="en-US" sz="2600" dirty="0" err="1" smtClean="0">
                <a:cs typeface="Calibri"/>
              </a:rPr>
              <a:t>anesthetics→standar</a:t>
            </a:r>
            <a:r>
              <a:rPr lang="en-US" sz="2600" dirty="0" err="1" smtClean="0"/>
              <a:t>d</a:t>
            </a:r>
            <a:r>
              <a:rPr lang="en-US" sz="2600" dirty="0" smtClean="0"/>
              <a:t> technique</a:t>
            </a:r>
          </a:p>
          <a:p>
            <a:pPr lvl="1"/>
            <a:r>
              <a:rPr lang="en-US" sz="2600" dirty="0" err="1" smtClean="0"/>
              <a:t>desflurane</a:t>
            </a:r>
            <a:r>
              <a:rPr lang="en-US" sz="2600" dirty="0" smtClean="0"/>
              <a:t> and </a:t>
            </a:r>
            <a:r>
              <a:rPr lang="en-US" sz="2600" dirty="0" err="1" smtClean="0"/>
              <a:t>sevoflurane</a:t>
            </a:r>
            <a:r>
              <a:rPr lang="en-US" sz="2600" dirty="0"/>
              <a:t> </a:t>
            </a:r>
            <a:r>
              <a:rPr lang="en-US" sz="2600" dirty="0" smtClean="0"/>
              <a:t>with short-acting and easily </a:t>
            </a:r>
            <a:r>
              <a:rPr lang="en-US" sz="2600" dirty="0" err="1" smtClean="0"/>
              <a:t>titrable</a:t>
            </a:r>
            <a:r>
              <a:rPr lang="en-US" sz="2600" dirty="0" smtClean="0"/>
              <a:t> </a:t>
            </a:r>
            <a:r>
              <a:rPr lang="en-US" sz="2600" dirty="0" smtClean="0"/>
              <a:t>properties</a:t>
            </a:r>
            <a:endParaRPr lang="en-US" sz="2600" dirty="0" smtClean="0">
              <a:cs typeface="Calibri"/>
            </a:endParaRPr>
          </a:p>
          <a:p>
            <a:pPr lvl="1"/>
            <a:r>
              <a:rPr lang="en-US" sz="2600" dirty="0" err="1" smtClean="0">
                <a:cs typeface="Calibri"/>
              </a:rPr>
              <a:t>Propofol-TIVA→recent</a:t>
            </a:r>
            <a:r>
              <a:rPr lang="en-US" sz="2600" dirty="0" smtClean="0">
                <a:cs typeface="Calibri"/>
              </a:rPr>
              <a:t> popularity</a:t>
            </a:r>
            <a:r>
              <a:rPr lang="en-US" sz="2600" dirty="0" smtClean="0"/>
              <a:t>  due to low incidence of PONV </a:t>
            </a:r>
          </a:p>
        </p:txBody>
      </p:sp>
    </p:spTree>
    <p:extLst>
      <p:ext uri="{BB962C8B-B14F-4D97-AF65-F5344CB8AC3E}">
        <p14:creationId xmlns:p14="http://schemas.microsoft.com/office/powerpoint/2010/main" val="640672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Anesthesia </a:t>
            </a:r>
            <a:r>
              <a:rPr lang="en-US" dirty="0" smtClean="0"/>
              <a:t>Management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Nitrous oxide</a:t>
            </a:r>
          </a:p>
          <a:p>
            <a:pPr lvl="1"/>
            <a:r>
              <a:rPr lang="en-US" sz="2600" dirty="0" smtClean="0"/>
              <a:t>Controversial</a:t>
            </a:r>
          </a:p>
          <a:p>
            <a:pPr lvl="1"/>
            <a:r>
              <a:rPr lang="en-US" sz="2600" dirty="0" smtClean="0"/>
              <a:t>N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</a:t>
            </a:r>
            <a:r>
              <a:rPr lang="en-US" sz="2600" dirty="0" smtClean="0">
                <a:cs typeface="Calibri"/>
              </a:rPr>
              <a:t>→diffuse into air </a:t>
            </a:r>
            <a:r>
              <a:rPr lang="en-US" sz="2600" dirty="0" err="1" smtClean="0">
                <a:cs typeface="Calibri"/>
              </a:rPr>
              <a:t>spaces→adverse</a:t>
            </a:r>
            <a:r>
              <a:rPr lang="en-US" sz="2600" dirty="0" smtClean="0">
                <a:cs typeface="Calibri"/>
              </a:rPr>
              <a:t> pressurization</a:t>
            </a:r>
          </a:p>
          <a:p>
            <a:pPr lvl="1"/>
            <a:r>
              <a:rPr lang="en-US" sz="2600" dirty="0" smtClean="0"/>
              <a:t>N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</a:t>
            </a:r>
            <a:r>
              <a:rPr lang="en-US" sz="2600" dirty="0" smtClean="0">
                <a:cs typeface="Calibri"/>
              </a:rPr>
              <a:t>→risk of </a:t>
            </a:r>
            <a:r>
              <a:rPr lang="en-US" sz="2600" dirty="0" err="1" smtClean="0">
                <a:cs typeface="Calibri"/>
              </a:rPr>
              <a:t>PONV→avoided</a:t>
            </a:r>
            <a:r>
              <a:rPr lang="en-US" sz="2600" dirty="0" smtClean="0">
                <a:cs typeface="Calibri"/>
              </a:rPr>
              <a:t> in some practitioners</a:t>
            </a:r>
          </a:p>
          <a:p>
            <a:pPr marL="457200" lvl="1" indent="0">
              <a:buNone/>
            </a:pPr>
            <a:endParaRPr lang="th-TH" sz="2600" dirty="0"/>
          </a:p>
        </p:txBody>
      </p:sp>
    </p:spTree>
    <p:extLst>
      <p:ext uri="{BB962C8B-B14F-4D97-AF65-F5344CB8AC3E}">
        <p14:creationId xmlns:p14="http://schemas.microsoft.com/office/powerpoint/2010/main" val="1721324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Anesthesia </a:t>
            </a:r>
            <a:r>
              <a:rPr lang="en-US" dirty="0" smtClean="0"/>
              <a:t>Management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Pharmacologic Adjuncts</a:t>
            </a:r>
          </a:p>
          <a:p>
            <a:pPr lvl="1"/>
            <a:r>
              <a:rPr lang="en-US" sz="2600" dirty="0" smtClean="0"/>
              <a:t>Use during balance </a:t>
            </a:r>
            <a:r>
              <a:rPr lang="en-US" sz="2600" dirty="0" err="1" smtClean="0"/>
              <a:t>anesthetic</a:t>
            </a:r>
            <a:r>
              <a:rPr lang="en-US" sz="2600" dirty="0" err="1" smtClean="0">
                <a:cs typeface="Calibri"/>
              </a:rPr>
              <a:t>→minimize</a:t>
            </a:r>
            <a:r>
              <a:rPr lang="en-US" sz="2600" dirty="0" smtClean="0">
                <a:cs typeface="Calibri"/>
              </a:rPr>
              <a:t> intraoperative sympathetic stimulation</a:t>
            </a:r>
          </a:p>
          <a:p>
            <a:pPr lvl="1"/>
            <a:r>
              <a:rPr lang="en-US" sz="2600" dirty="0" err="1" smtClean="0"/>
              <a:t>Remifentanil</a:t>
            </a:r>
            <a:r>
              <a:rPr lang="en-US" sz="2600" dirty="0" err="1" smtClean="0">
                <a:cs typeface="Calibri"/>
              </a:rPr>
              <a:t>→suppress</a:t>
            </a:r>
            <a:r>
              <a:rPr lang="en-US" sz="2600" dirty="0" smtClean="0">
                <a:cs typeface="Calibri"/>
              </a:rPr>
              <a:t>  </a:t>
            </a:r>
            <a:r>
              <a:rPr lang="en-US" sz="2600" dirty="0" err="1" smtClean="0">
                <a:cs typeface="Calibri"/>
              </a:rPr>
              <a:t>sympatheic</a:t>
            </a:r>
            <a:r>
              <a:rPr lang="en-US" sz="2600" dirty="0" smtClean="0">
                <a:cs typeface="Calibri"/>
              </a:rPr>
              <a:t>  stimulation and neuroendocrine stress without prolong respiratory effect of longer-acting opioid</a:t>
            </a:r>
          </a:p>
          <a:p>
            <a:pPr marL="320040" lvl="1" indent="0">
              <a:buNone/>
            </a:pPr>
            <a:endParaRPr lang="en-US" sz="2600" dirty="0" smtClean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177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Anesthesia Maintenance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Neuromuscular Blockade</a:t>
            </a:r>
          </a:p>
          <a:p>
            <a:pPr lvl="1"/>
            <a:r>
              <a:rPr lang="en-US" sz="2600" dirty="0" smtClean="0"/>
              <a:t>NMB routinely used to improve surgical exposure during  </a:t>
            </a:r>
            <a:r>
              <a:rPr lang="en-US" sz="2600" dirty="0" err="1" smtClean="0"/>
              <a:t>pneumoperitoneum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726116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Ventilation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VCV and PCV with PEEP</a:t>
            </a:r>
            <a:r>
              <a:rPr lang="en-US" sz="2800" dirty="0" smtClean="0">
                <a:cs typeface="Calibri"/>
              </a:rPr>
              <a:t>→</a:t>
            </a:r>
            <a:r>
              <a:rPr lang="en-US" sz="2800" dirty="0" smtClean="0"/>
              <a:t> conventional mode of ventilation during GA</a:t>
            </a:r>
          </a:p>
          <a:p>
            <a:r>
              <a:rPr lang="en-US" sz="2800" dirty="0" smtClean="0"/>
              <a:t>Extreme positioning during </a:t>
            </a:r>
            <a:r>
              <a:rPr lang="en-US" sz="2800" dirty="0" err="1" smtClean="0"/>
              <a:t>pneumoperitoneum</a:t>
            </a:r>
            <a:r>
              <a:rPr lang="en-US" sz="2800" dirty="0"/>
              <a:t> </a:t>
            </a:r>
            <a:r>
              <a:rPr lang="en-US" sz="2800" dirty="0" smtClean="0"/>
              <a:t>create unique challenged to each mode</a:t>
            </a:r>
          </a:p>
          <a:p>
            <a:r>
              <a:rPr lang="en-US" sz="2800" dirty="0" smtClean="0"/>
              <a:t>VC in steep </a:t>
            </a:r>
            <a:r>
              <a:rPr lang="en-US" sz="2800" dirty="0" err="1" smtClean="0"/>
              <a:t>trendelenburg</a:t>
            </a:r>
            <a:r>
              <a:rPr lang="en-US" sz="2800" dirty="0" err="1" smtClean="0">
                <a:cs typeface="Calibri"/>
              </a:rPr>
              <a:t>→tidal</a:t>
            </a:r>
            <a:r>
              <a:rPr lang="en-US" sz="2800" dirty="0" smtClean="0">
                <a:cs typeface="Calibri"/>
              </a:rPr>
              <a:t> volume </a:t>
            </a:r>
            <a:r>
              <a:rPr lang="en-US" sz="2800" dirty="0" err="1" smtClean="0">
                <a:cs typeface="Calibri"/>
              </a:rPr>
              <a:t>constant,↑peak</a:t>
            </a:r>
            <a:r>
              <a:rPr lang="en-US" sz="2800" dirty="0" smtClean="0">
                <a:cs typeface="Calibri"/>
              </a:rPr>
              <a:t> airway </a:t>
            </a:r>
            <a:r>
              <a:rPr lang="en-US" sz="2800" dirty="0" err="1" smtClean="0">
                <a:cs typeface="Calibri"/>
              </a:rPr>
              <a:t>pressure,↓lung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dirty="0" err="1" smtClean="0">
                <a:cs typeface="Calibri"/>
              </a:rPr>
              <a:t>complicance</a:t>
            </a:r>
            <a:endParaRPr lang="en-US" sz="2800" dirty="0" smtClean="0">
              <a:cs typeface="Calibri"/>
            </a:endParaRPr>
          </a:p>
          <a:p>
            <a:r>
              <a:rPr lang="en-US" sz="2800" dirty="0" smtClean="0">
                <a:cs typeface="Calibri"/>
              </a:rPr>
              <a:t>PC in steep </a:t>
            </a:r>
            <a:r>
              <a:rPr lang="en-US" sz="2800" dirty="0" err="1" smtClean="0">
                <a:cs typeface="Calibri"/>
              </a:rPr>
              <a:t>trendelenburg→peak</a:t>
            </a:r>
            <a:r>
              <a:rPr lang="en-US" sz="2800" dirty="0" smtClean="0">
                <a:cs typeface="Calibri"/>
              </a:rPr>
              <a:t> airway pressure </a:t>
            </a:r>
            <a:r>
              <a:rPr lang="en-US" sz="2800" dirty="0" err="1" smtClean="0">
                <a:cs typeface="Calibri"/>
              </a:rPr>
              <a:t>constant,↓tidal</a:t>
            </a:r>
            <a:r>
              <a:rPr lang="en-US" sz="2800" dirty="0" smtClean="0">
                <a:cs typeface="Calibri"/>
              </a:rPr>
              <a:t> volume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450985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Ventilation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Role of PEEP as cause for hypotension in laparoscopy remain controversial</a:t>
            </a:r>
          </a:p>
          <a:p>
            <a:r>
              <a:rPr lang="en-US" sz="2800" dirty="0" smtClean="0"/>
              <a:t>High PEEP level</a:t>
            </a:r>
            <a:r>
              <a:rPr lang="en-US" sz="2800" dirty="0" smtClean="0">
                <a:cs typeface="Calibri"/>
              </a:rPr>
              <a:t>→↑IAP→↑</a:t>
            </a:r>
            <a:r>
              <a:rPr lang="en-US" sz="2800" dirty="0" err="1" smtClean="0">
                <a:cs typeface="Calibri"/>
              </a:rPr>
              <a:t>intrathoracic</a:t>
            </a:r>
            <a:r>
              <a:rPr lang="en-US" sz="2800" dirty="0" smtClean="0">
                <a:cs typeface="Calibri"/>
              </a:rPr>
              <a:t> pressure→↓cardiac index</a:t>
            </a:r>
          </a:p>
          <a:p>
            <a:r>
              <a:rPr lang="en-US" sz="2800" dirty="0" smtClean="0">
                <a:cs typeface="Calibri"/>
              </a:rPr>
              <a:t>adding RM to PEEP in obese </a:t>
            </a:r>
            <a:r>
              <a:rPr lang="en-US" sz="2800" dirty="0" err="1" smtClean="0">
                <a:cs typeface="Calibri"/>
              </a:rPr>
              <a:t>patient→improved</a:t>
            </a:r>
            <a:r>
              <a:rPr lang="en-US" sz="2800" dirty="0" smtClean="0">
                <a:cs typeface="Calibri"/>
              </a:rPr>
              <a:t> oxygenation and lung compliance without hypotension</a:t>
            </a:r>
          </a:p>
          <a:p>
            <a:r>
              <a:rPr lang="en-US" sz="2800" u="sng" dirty="0" smtClean="0">
                <a:cs typeface="Calibri"/>
              </a:rPr>
              <a:t>Caution</a:t>
            </a:r>
            <a:r>
              <a:rPr lang="en-US" sz="2800" dirty="0" smtClean="0">
                <a:cs typeface="Calibri"/>
              </a:rPr>
              <a:t> when using compensatory </a:t>
            </a:r>
            <a:r>
              <a:rPr lang="en-US" sz="2800" dirty="0" err="1" smtClean="0">
                <a:cs typeface="Calibri"/>
              </a:rPr>
              <a:t>ventilatory</a:t>
            </a:r>
            <a:r>
              <a:rPr lang="en-US" sz="2800" dirty="0" smtClean="0">
                <a:cs typeface="Calibri"/>
              </a:rPr>
              <a:t> maneuvers during steep </a:t>
            </a:r>
            <a:r>
              <a:rPr lang="en-US" sz="2800" dirty="0" err="1" smtClean="0">
                <a:cs typeface="Calibri"/>
              </a:rPr>
              <a:t>trendelenburg</a:t>
            </a:r>
            <a:r>
              <a:rPr lang="en-US" sz="2800" dirty="0" smtClean="0">
                <a:cs typeface="Calibri"/>
              </a:rPr>
              <a:t> in obese patient because ↑peak airway pressure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6498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Complications Related to Surgery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40433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Intraoperative Complications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Intra-abdominal Injuries</a:t>
            </a:r>
          </a:p>
          <a:p>
            <a:pPr lvl="1"/>
            <a:r>
              <a:rPr lang="en-US" sz="2600" dirty="0" smtClean="0"/>
              <a:t>50% complication due to abdominal entry technique</a:t>
            </a:r>
          </a:p>
          <a:p>
            <a:pPr lvl="1"/>
            <a:r>
              <a:rPr lang="en-US" sz="2600" dirty="0" smtClean="0"/>
              <a:t>Major vascular injuries are infrequent but associated with high mortality rate</a:t>
            </a:r>
          </a:p>
          <a:p>
            <a:pPr lvl="1"/>
            <a:r>
              <a:rPr lang="en-US" sz="2600" dirty="0" smtClean="0"/>
              <a:t>Should be prepared for immediate surgical conversion to open laparotomy to control severe bleeding while managing possible hemodynamic instability </a:t>
            </a:r>
          </a:p>
          <a:p>
            <a:pPr lvl="1"/>
            <a:endParaRPr lang="en-US" sz="26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6050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Complications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Cardiopulmonary</a:t>
            </a:r>
          </a:p>
          <a:p>
            <a:pPr lvl="1"/>
            <a:r>
              <a:rPr lang="en-US" sz="2600" dirty="0" smtClean="0"/>
              <a:t>Acute  CVS  complications </a:t>
            </a:r>
            <a:r>
              <a:rPr lang="en-US" sz="2600" dirty="0" smtClean="0">
                <a:cs typeface="Calibri"/>
              </a:rPr>
              <a:t>→</a:t>
            </a:r>
            <a:r>
              <a:rPr lang="en-US" sz="2600" dirty="0" err="1" smtClean="0">
                <a:cs typeface="Calibri"/>
              </a:rPr>
              <a:t>hypertension,hypotension,dysrhythmias</a:t>
            </a:r>
            <a:r>
              <a:rPr lang="en-US" sz="2600" dirty="0" smtClean="0">
                <a:cs typeface="Calibri"/>
              </a:rPr>
              <a:t>, rarely cardiac arrest</a:t>
            </a:r>
          </a:p>
          <a:p>
            <a:pPr lvl="1"/>
            <a:r>
              <a:rPr lang="en-US" sz="2600" dirty="0" err="1" smtClean="0">
                <a:cs typeface="Calibri"/>
              </a:rPr>
              <a:t>hypertension→most</a:t>
            </a:r>
            <a:r>
              <a:rPr lang="en-US" sz="2600" dirty="0" smtClean="0">
                <a:cs typeface="Calibri"/>
              </a:rPr>
              <a:t> common during </a:t>
            </a:r>
            <a:r>
              <a:rPr lang="en-US" sz="2600" dirty="0" err="1" smtClean="0">
                <a:cs typeface="Calibri"/>
              </a:rPr>
              <a:t>intitial</a:t>
            </a:r>
            <a:r>
              <a:rPr lang="en-US" sz="2600" dirty="0" smtClean="0">
                <a:cs typeface="Calibri"/>
              </a:rPr>
              <a:t> insufflation(↑IAP →↑preload and cardiac output)</a:t>
            </a:r>
          </a:p>
          <a:p>
            <a:pPr lvl="1"/>
            <a:r>
              <a:rPr lang="en-US" sz="2600" dirty="0" smtClean="0">
                <a:cs typeface="Calibri"/>
              </a:rPr>
              <a:t>Catecholamine </a:t>
            </a:r>
            <a:r>
              <a:rPr lang="en-US" sz="2600" dirty="0" err="1" smtClean="0">
                <a:cs typeface="Calibri"/>
              </a:rPr>
              <a:t>release→aggravate</a:t>
            </a:r>
            <a:r>
              <a:rPr lang="en-US" sz="2600" dirty="0" smtClean="0">
                <a:cs typeface="Calibri"/>
              </a:rPr>
              <a:t> hypertension by ↑afterload</a:t>
            </a:r>
          </a:p>
          <a:p>
            <a:pPr lvl="1"/>
            <a:r>
              <a:rPr lang="en-US" sz="2600" dirty="0" smtClean="0">
                <a:cs typeface="Calibri"/>
              </a:rPr>
              <a:t> hypotension sometimes result of low CO from vagal stimulation and impaired venous return during insufflation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6343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Complications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Cardiopulmonary</a:t>
            </a:r>
          </a:p>
          <a:p>
            <a:pPr lvl="1"/>
            <a:r>
              <a:rPr lang="en-US" sz="2600" dirty="0" smtClean="0"/>
              <a:t>Preload can be future reduced during positive pressure ventilation and steep </a:t>
            </a:r>
            <a:r>
              <a:rPr lang="en-US" sz="2600" dirty="0" err="1" smtClean="0"/>
              <a:t>trendelenburg</a:t>
            </a:r>
            <a:r>
              <a:rPr lang="en-US" sz="2600" dirty="0" smtClean="0"/>
              <a:t> position.</a:t>
            </a:r>
          </a:p>
          <a:p>
            <a:pPr lvl="1"/>
            <a:r>
              <a:rPr lang="en-US" sz="2600" dirty="0" err="1" smtClean="0"/>
              <a:t>hypercapnia</a:t>
            </a:r>
            <a:r>
              <a:rPr lang="en-US" sz="2600" dirty="0" smtClean="0">
                <a:cs typeface="Calibri"/>
              </a:rPr>
              <a:t>→↑</a:t>
            </a:r>
            <a:r>
              <a:rPr lang="en-US" sz="2600" dirty="0" err="1" smtClean="0">
                <a:cs typeface="Calibri"/>
              </a:rPr>
              <a:t>PVR→impact</a:t>
            </a:r>
            <a:r>
              <a:rPr lang="en-US" sz="2600" dirty="0" smtClean="0">
                <a:cs typeface="Calibri"/>
              </a:rPr>
              <a:t> preload in patient with pulmonary hypertension and RV failure </a:t>
            </a:r>
          </a:p>
          <a:p>
            <a:pPr lvl="1"/>
            <a:r>
              <a:rPr lang="en-US" sz="2600" dirty="0" smtClean="0">
                <a:cs typeface="Calibri"/>
              </a:rPr>
              <a:t>Tachyarrhythmia during </a:t>
            </a:r>
            <a:r>
              <a:rPr lang="en-US" sz="2600" dirty="0" err="1" smtClean="0">
                <a:cs typeface="Calibri"/>
              </a:rPr>
              <a:t>intraperitoneal</a:t>
            </a:r>
            <a:r>
              <a:rPr lang="en-US" sz="2600" dirty="0" smtClean="0">
                <a:cs typeface="Calibri"/>
              </a:rPr>
              <a:t> CO</a:t>
            </a:r>
            <a:r>
              <a:rPr lang="en-US" sz="2600" baseline="-25000" dirty="0" smtClean="0">
                <a:cs typeface="Calibri"/>
              </a:rPr>
              <a:t>2</a:t>
            </a:r>
            <a:r>
              <a:rPr lang="en-US" sz="2600" dirty="0" smtClean="0">
                <a:cs typeface="Calibri"/>
              </a:rPr>
              <a:t> insufflation due to catecholamine release and </a:t>
            </a:r>
            <a:r>
              <a:rPr lang="en-US" sz="2600" dirty="0" err="1" smtClean="0">
                <a:cs typeface="Calibri"/>
              </a:rPr>
              <a:t>hypercapnia</a:t>
            </a:r>
            <a:endParaRPr lang="th-TH" sz="2600" dirty="0"/>
          </a:p>
        </p:txBody>
      </p:sp>
    </p:spTree>
    <p:extLst>
      <p:ext uri="{BB962C8B-B14F-4D97-AF65-F5344CB8AC3E}">
        <p14:creationId xmlns:p14="http://schemas.microsoft.com/office/powerpoint/2010/main" val="278599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92" y="1466737"/>
            <a:ext cx="64579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5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Complications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Cardiopulmonary</a:t>
            </a:r>
          </a:p>
          <a:p>
            <a:pPr lvl="1"/>
            <a:r>
              <a:rPr lang="en-US" sz="2600" dirty="0"/>
              <a:t>Rapid peritoneal distension during </a:t>
            </a:r>
            <a:r>
              <a:rPr lang="en-US" sz="2600" dirty="0" err="1"/>
              <a:t>insufflation→profound</a:t>
            </a:r>
            <a:r>
              <a:rPr lang="en-US" sz="2600" dirty="0"/>
              <a:t> vasovagal </a:t>
            </a:r>
            <a:r>
              <a:rPr lang="en-US" sz="2600" dirty="0" err="1"/>
              <a:t>reaction→acute</a:t>
            </a:r>
            <a:r>
              <a:rPr lang="en-US" sz="2600" dirty="0"/>
              <a:t> CVS collapse and cardiac arrest</a:t>
            </a:r>
          </a:p>
          <a:p>
            <a:pPr lvl="1"/>
            <a:r>
              <a:rPr lang="en-US" sz="2600" dirty="0"/>
              <a:t>Acute </a:t>
            </a:r>
            <a:r>
              <a:rPr lang="en-US" sz="2600" dirty="0" err="1"/>
              <a:t>hypertension</a:t>
            </a:r>
            <a:r>
              <a:rPr lang="en-US" sz="2600" dirty="0" err="1" smtClean="0"/>
              <a:t>→adjusting</a:t>
            </a:r>
            <a:r>
              <a:rPr lang="en-US" sz="2600" dirty="0" smtClean="0"/>
              <a:t> </a:t>
            </a:r>
            <a:r>
              <a:rPr lang="en-US" sz="2600" dirty="0"/>
              <a:t>depth of anesthesia if severe case may require short-acting vasoactive agent</a:t>
            </a:r>
          </a:p>
          <a:p>
            <a:pPr lvl="1"/>
            <a:r>
              <a:rPr lang="en-US" sz="2600" dirty="0" err="1"/>
              <a:t>hypotension</a:t>
            </a:r>
            <a:r>
              <a:rPr lang="en-US" sz="2600" dirty="0" err="1" smtClean="0"/>
              <a:t>→decreasing</a:t>
            </a:r>
            <a:r>
              <a:rPr lang="en-US" sz="2600" dirty="0" smtClean="0"/>
              <a:t> </a:t>
            </a:r>
            <a:r>
              <a:rPr lang="en-US" sz="2600" dirty="0"/>
              <a:t>depth of anesthesia</a:t>
            </a:r>
            <a:r>
              <a:rPr lang="en-US" sz="2600" dirty="0" smtClean="0"/>
              <a:t>, volume </a:t>
            </a:r>
            <a:r>
              <a:rPr lang="en-US" sz="2600" dirty="0"/>
              <a:t>expansion</a:t>
            </a:r>
            <a:r>
              <a:rPr lang="en-US" sz="2600" dirty="0" smtClean="0"/>
              <a:t>, lower </a:t>
            </a:r>
            <a:r>
              <a:rPr lang="en-US" sz="2600" dirty="0"/>
              <a:t>IAP insufflation</a:t>
            </a:r>
            <a:r>
              <a:rPr lang="en-US" sz="2600" dirty="0" smtClean="0"/>
              <a:t>, short-acting </a:t>
            </a:r>
            <a:r>
              <a:rPr lang="en-US" sz="2600" dirty="0"/>
              <a:t>vasopressor</a:t>
            </a:r>
          </a:p>
          <a:p>
            <a:pPr lvl="1"/>
            <a:endParaRPr lang="en-US" sz="2600" dirty="0"/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53589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Complications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Cardiopulmonary</a:t>
            </a:r>
            <a:endParaRPr lang="en-US" sz="2600" dirty="0"/>
          </a:p>
          <a:p>
            <a:pPr lvl="1"/>
            <a:r>
              <a:rPr lang="en-US" sz="2600" dirty="0"/>
              <a:t>Conversion to open laparotomy or termination of surgery </a:t>
            </a:r>
            <a:r>
              <a:rPr lang="en-US" sz="2600" dirty="0" smtClean="0"/>
              <a:t> </a:t>
            </a:r>
            <a:r>
              <a:rPr lang="en-US" sz="2600" dirty="0"/>
              <a:t>if recurrent hypotension</a:t>
            </a:r>
          </a:p>
          <a:p>
            <a:pPr lvl="1"/>
            <a:r>
              <a:rPr lang="en-US" sz="2600" dirty="0"/>
              <a:t>Refractory hypotension may require immediate abdominal decompression</a:t>
            </a:r>
            <a:r>
              <a:rPr lang="en-US" sz="2600" dirty="0" smtClean="0"/>
              <a:t>, return </a:t>
            </a:r>
            <a:r>
              <a:rPr lang="en-US" sz="2600" dirty="0"/>
              <a:t>to neutral position</a:t>
            </a:r>
            <a:r>
              <a:rPr lang="en-US" sz="2600" dirty="0" smtClean="0"/>
              <a:t>, exploration </a:t>
            </a:r>
            <a:r>
              <a:rPr lang="en-US" sz="2600" dirty="0"/>
              <a:t>of life threatening conditions(severe </a:t>
            </a:r>
            <a:r>
              <a:rPr lang="en-US" sz="2600" dirty="0" err="1" smtClean="0"/>
              <a:t>bleeding,capnothorax</a:t>
            </a:r>
            <a:r>
              <a:rPr lang="en-US" sz="2600" dirty="0" smtClean="0"/>
              <a:t>)</a:t>
            </a:r>
            <a:endParaRPr lang="en-US" sz="2600" dirty="0"/>
          </a:p>
          <a:p>
            <a:pPr lvl="1"/>
            <a:endParaRPr lang="th-TH" sz="2600" dirty="0"/>
          </a:p>
        </p:txBody>
      </p:sp>
    </p:spTree>
    <p:extLst>
      <p:ext uri="{BB962C8B-B14F-4D97-AF65-F5344CB8AC3E}">
        <p14:creationId xmlns:p14="http://schemas.microsoft.com/office/powerpoint/2010/main" val="3003258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Complications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Cardiopulmonary</a:t>
            </a:r>
          </a:p>
          <a:p>
            <a:pPr lvl="1"/>
            <a:r>
              <a:rPr lang="en-US" sz="2600" dirty="0" smtClean="0"/>
              <a:t>Pulmonary complication </a:t>
            </a:r>
            <a:r>
              <a:rPr lang="en-US" sz="2600" dirty="0" smtClean="0">
                <a:cs typeface="Calibri"/>
              </a:rPr>
              <a:t>→ acute hyperbaric , hypoxemia</a:t>
            </a:r>
          </a:p>
          <a:p>
            <a:pPr lvl="1"/>
            <a:r>
              <a:rPr lang="en-US" sz="2600" dirty="0" smtClean="0">
                <a:cs typeface="Calibri"/>
              </a:rPr>
              <a:t>Treatment of refractory </a:t>
            </a:r>
            <a:r>
              <a:rPr lang="en-US" sz="2600" dirty="0" err="1" smtClean="0">
                <a:cs typeface="Calibri"/>
              </a:rPr>
              <a:t>hypercarbia→cessation</a:t>
            </a:r>
            <a:r>
              <a:rPr lang="en-US" sz="2600" dirty="0" smtClean="0">
                <a:cs typeface="Calibri"/>
              </a:rPr>
              <a:t> of insufflation</a:t>
            </a:r>
          </a:p>
          <a:p>
            <a:pPr lvl="1"/>
            <a:r>
              <a:rPr lang="en-US" sz="2600" dirty="0" smtClean="0">
                <a:cs typeface="Calibri"/>
              </a:rPr>
              <a:t>If severe  </a:t>
            </a:r>
            <a:r>
              <a:rPr lang="en-US" sz="2600" dirty="0" err="1" smtClean="0">
                <a:cs typeface="Calibri"/>
              </a:rPr>
              <a:t>hypercarbia</a:t>
            </a:r>
            <a:r>
              <a:rPr lang="en-US" sz="2600" dirty="0">
                <a:cs typeface="Calibri"/>
              </a:rPr>
              <a:t> </a:t>
            </a:r>
            <a:r>
              <a:rPr lang="en-US" sz="2600" dirty="0" smtClean="0">
                <a:cs typeface="Calibri"/>
              </a:rPr>
              <a:t>persist during </a:t>
            </a:r>
            <a:r>
              <a:rPr lang="en-US" sz="2600" dirty="0" err="1" smtClean="0">
                <a:cs typeface="Calibri"/>
              </a:rPr>
              <a:t>emegence</a:t>
            </a:r>
            <a:r>
              <a:rPr lang="en-US" sz="2600" dirty="0" smtClean="0">
                <a:cs typeface="Calibri"/>
              </a:rPr>
              <a:t> in setting significant pulmonary diseases, severe OSA, airway compromise from </a:t>
            </a:r>
            <a:r>
              <a:rPr lang="en-US" sz="2600" dirty="0" err="1" smtClean="0">
                <a:cs typeface="Calibri"/>
              </a:rPr>
              <a:t>subcutaneos</a:t>
            </a:r>
            <a:r>
              <a:rPr lang="en-US" sz="2600" dirty="0" smtClean="0">
                <a:cs typeface="Calibri"/>
              </a:rPr>
              <a:t> </a:t>
            </a:r>
            <a:r>
              <a:rPr lang="en-US" sz="2600" dirty="0" err="1" smtClean="0">
                <a:cs typeface="Calibri"/>
              </a:rPr>
              <a:t>emphysema→persistent</a:t>
            </a:r>
            <a:r>
              <a:rPr lang="en-US" sz="2600" dirty="0" smtClean="0">
                <a:cs typeface="Calibri"/>
              </a:rPr>
              <a:t> </a:t>
            </a:r>
            <a:r>
              <a:rPr lang="en-US" sz="2600" dirty="0" err="1" smtClean="0">
                <a:cs typeface="Calibri"/>
              </a:rPr>
              <a:t>ventilatory</a:t>
            </a:r>
            <a:r>
              <a:rPr lang="en-US" sz="2600" dirty="0" smtClean="0">
                <a:cs typeface="Calibri"/>
              </a:rPr>
              <a:t> support</a:t>
            </a:r>
          </a:p>
          <a:p>
            <a:pPr lvl="1"/>
            <a:endParaRPr lang="th-TH" sz="2600" dirty="0"/>
          </a:p>
        </p:txBody>
      </p:sp>
    </p:spTree>
    <p:extLst>
      <p:ext uri="{BB962C8B-B14F-4D97-AF65-F5344CB8AC3E}">
        <p14:creationId xmlns:p14="http://schemas.microsoft.com/office/powerpoint/2010/main" val="3441327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Complications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Cardiopulmonary</a:t>
            </a:r>
          </a:p>
          <a:p>
            <a:pPr lvl="1"/>
            <a:r>
              <a:rPr lang="en-US" sz="2600" dirty="0" smtClean="0"/>
              <a:t>Treatment hypoxia should be swift focusing on confirming 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delivery and ET tube position</a:t>
            </a:r>
          </a:p>
          <a:p>
            <a:pPr lvl="1"/>
            <a:r>
              <a:rPr lang="en-US" sz="2600" dirty="0" smtClean="0"/>
              <a:t>Refractory  </a:t>
            </a:r>
            <a:r>
              <a:rPr lang="en-US" sz="2600" dirty="0" err="1" smtClean="0"/>
              <a:t>hypoxia</a:t>
            </a:r>
            <a:r>
              <a:rPr lang="en-US" sz="2600" dirty="0" err="1" smtClean="0">
                <a:cs typeface="Calibri"/>
              </a:rPr>
              <a:t>→immediate</a:t>
            </a:r>
            <a:r>
              <a:rPr lang="en-US" sz="2600" dirty="0" smtClean="0">
                <a:cs typeface="Calibri"/>
              </a:rPr>
              <a:t> </a:t>
            </a:r>
            <a:r>
              <a:rPr lang="en-US" sz="2600" dirty="0" err="1" smtClean="0">
                <a:cs typeface="Calibri"/>
              </a:rPr>
              <a:t>pneumoperitoneum</a:t>
            </a:r>
            <a:r>
              <a:rPr lang="en-US" sz="2600" dirty="0" smtClean="0">
                <a:cs typeface="Calibri"/>
              </a:rPr>
              <a:t> release, 100% O</a:t>
            </a:r>
            <a:r>
              <a:rPr lang="en-US" sz="2600" baseline="-25000" dirty="0" smtClean="0">
                <a:cs typeface="Calibri"/>
              </a:rPr>
              <a:t>2</a:t>
            </a:r>
            <a:r>
              <a:rPr lang="en-US" sz="2600" dirty="0" smtClean="0">
                <a:cs typeface="Calibri"/>
              </a:rPr>
              <a:t> ventilation, neutral position</a:t>
            </a:r>
            <a:endParaRPr lang="th-TH" sz="2600" dirty="0"/>
          </a:p>
        </p:txBody>
      </p:sp>
    </p:spTree>
    <p:extLst>
      <p:ext uri="{BB962C8B-B14F-4D97-AF65-F5344CB8AC3E}">
        <p14:creationId xmlns:p14="http://schemas.microsoft.com/office/powerpoint/2010/main" val="736051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Complications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Extravasation</a:t>
            </a:r>
          </a:p>
          <a:p>
            <a:pPr lvl="1"/>
            <a:r>
              <a:rPr lang="en-US" sz="2600" dirty="0" smtClean="0"/>
              <a:t>Subcutaneous </a:t>
            </a:r>
            <a:r>
              <a:rPr lang="en-US" sz="2600" dirty="0" smtClean="0"/>
              <a:t>Emphysema</a:t>
            </a:r>
            <a:endParaRPr lang="en-US" sz="2400" dirty="0" smtClean="0"/>
          </a:p>
          <a:p>
            <a:pPr lvl="2"/>
            <a:r>
              <a:rPr lang="en-US" sz="2400" dirty="0" smtClean="0"/>
              <a:t>Present as crepitus on physical exam but remain largely undetected unless CT or X-ray postoperatively</a:t>
            </a:r>
          </a:p>
          <a:p>
            <a:pPr lvl="2"/>
            <a:r>
              <a:rPr lang="en-US" sz="2400" dirty="0" smtClean="0"/>
              <a:t>Unexplained sudden or persistent  </a:t>
            </a:r>
            <a:r>
              <a:rPr lang="en-US" sz="2400" dirty="0" err="1" smtClean="0"/>
              <a:t>hypercarbia</a:t>
            </a:r>
            <a:r>
              <a:rPr lang="en-US" sz="2400" dirty="0" smtClean="0"/>
              <a:t>  or acute </a:t>
            </a:r>
            <a:r>
              <a:rPr lang="en-US" sz="2400" dirty="0" err="1" smtClean="0"/>
              <a:t>hypotension</a:t>
            </a:r>
            <a:r>
              <a:rPr lang="en-US" sz="2400" dirty="0" err="1" smtClean="0">
                <a:cs typeface="Calibri"/>
              </a:rPr>
              <a:t>→early</a:t>
            </a:r>
            <a:r>
              <a:rPr lang="en-US" sz="2400" dirty="0" smtClean="0">
                <a:cs typeface="Calibri"/>
              </a:rPr>
              <a:t> signs of subcutaneous emphysema or </a:t>
            </a:r>
            <a:r>
              <a:rPr lang="en-US" sz="2400" dirty="0" err="1" smtClean="0">
                <a:cs typeface="Calibri"/>
              </a:rPr>
              <a:t>capnothorax</a:t>
            </a:r>
            <a:r>
              <a:rPr lang="en-US" sz="2400" dirty="0" smtClean="0">
                <a:cs typeface="Calibri"/>
              </a:rPr>
              <a:t> respectively</a:t>
            </a:r>
          </a:p>
          <a:p>
            <a:pPr marL="914400" lvl="2" indent="0">
              <a:buNone/>
            </a:pP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0943958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Complications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CO2 Extravasation</a:t>
            </a:r>
          </a:p>
          <a:p>
            <a:pPr lvl="1"/>
            <a:r>
              <a:rPr lang="en-US" sz="2600" dirty="0"/>
              <a:t>Subcutaneous Emphysema</a:t>
            </a:r>
          </a:p>
          <a:p>
            <a:pPr lvl="2"/>
            <a:r>
              <a:rPr lang="en-US" sz="2400" dirty="0" smtClean="0"/>
              <a:t>Treatment : peritoneal </a:t>
            </a:r>
            <a:r>
              <a:rPr lang="en-US" sz="2400" dirty="0" err="1" smtClean="0"/>
              <a:t>deinsufflation</a:t>
            </a:r>
            <a:r>
              <a:rPr lang="en-US" sz="2400" dirty="0" smtClean="0"/>
              <a:t> , no intervention require in most </a:t>
            </a:r>
            <a:r>
              <a:rPr lang="en-US" sz="2400" dirty="0" smtClean="0"/>
              <a:t>cases</a:t>
            </a:r>
            <a:endParaRPr lang="en-US" sz="2400" dirty="0" smtClean="0"/>
          </a:p>
          <a:p>
            <a:pPr lvl="2"/>
            <a:r>
              <a:rPr lang="en-US" sz="2400" dirty="0" smtClean="0"/>
              <a:t>Postop treatment is supportive.</a:t>
            </a:r>
          </a:p>
          <a:p>
            <a:pPr lvl="2"/>
            <a:r>
              <a:rPr lang="en-US" sz="2400" dirty="0" err="1" smtClean="0"/>
              <a:t>Extravasated</a:t>
            </a:r>
            <a:r>
              <a:rPr lang="en-US" sz="2400" dirty="0" smtClean="0"/>
              <a:t>  CO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 resolve in 24 </a:t>
            </a:r>
            <a:r>
              <a:rPr lang="en-US" sz="2400" dirty="0" err="1" smtClean="0"/>
              <a:t>hrs</a:t>
            </a:r>
            <a:endParaRPr lang="en-US" sz="2400" dirty="0" smtClean="0"/>
          </a:p>
          <a:p>
            <a:pPr marL="914400" lvl="2" indent="0">
              <a:buNone/>
            </a:pPr>
            <a:endParaRPr lang="en-US" sz="2400" dirty="0" smtClean="0">
              <a:cs typeface="Calibri"/>
            </a:endParaRPr>
          </a:p>
          <a:p>
            <a:pPr marL="914400" lvl="2" indent="0">
              <a:buNone/>
            </a:pPr>
            <a:r>
              <a:rPr lang="en-US" sz="2600" dirty="0" smtClean="0"/>
              <a:t> </a:t>
            </a:r>
            <a:endParaRPr lang="th-TH" sz="2600" dirty="0"/>
          </a:p>
        </p:txBody>
      </p:sp>
    </p:spTree>
    <p:extLst>
      <p:ext uri="{BB962C8B-B14F-4D97-AF65-F5344CB8AC3E}">
        <p14:creationId xmlns:p14="http://schemas.microsoft.com/office/powerpoint/2010/main" val="35504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Complications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CO2 </a:t>
            </a:r>
            <a:r>
              <a:rPr lang="en-US" sz="2800" dirty="0" smtClean="0"/>
              <a:t>Extravasation</a:t>
            </a:r>
          </a:p>
          <a:p>
            <a:pPr lvl="1"/>
            <a:r>
              <a:rPr lang="en-US" sz="2600" dirty="0"/>
              <a:t>Subcutaneous </a:t>
            </a:r>
            <a:r>
              <a:rPr lang="en-US" sz="2600" dirty="0" smtClean="0"/>
              <a:t>Emphysema</a:t>
            </a:r>
          </a:p>
          <a:p>
            <a:pPr lvl="2"/>
            <a:r>
              <a:rPr lang="en-US" sz="2400" dirty="0"/>
              <a:t>Persistent or recurrent </a:t>
            </a:r>
            <a:r>
              <a:rPr lang="en-US" sz="2400" dirty="0" err="1"/>
              <a:t>hypercarbia</a:t>
            </a:r>
            <a:r>
              <a:rPr lang="en-US" sz="2400" dirty="0"/>
              <a:t> from subcutaneous emphysema  exist  during  postop recovery→ should  maintain oxygen therapy </a:t>
            </a:r>
            <a:r>
              <a:rPr lang="en-US" sz="2400" dirty="0" smtClean="0"/>
              <a:t>, monitor </a:t>
            </a:r>
            <a:r>
              <a:rPr lang="en-US" sz="2400" dirty="0"/>
              <a:t>for somnolence , acute respiratory acidosis  by  ABG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cervical emphysema  should be evaluated  with  CXR and airway  should be evaluated for signs of obstruction.</a:t>
            </a:r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  <a:p>
            <a:pPr lvl="2"/>
            <a:endParaRPr lang="en-US" sz="2400" dirty="0" smtClean="0"/>
          </a:p>
          <a:p>
            <a:pPr lvl="1"/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482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Complications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CO2 Extravasation</a:t>
            </a:r>
          </a:p>
          <a:p>
            <a:pPr lvl="1"/>
            <a:r>
              <a:rPr lang="en-US" sz="2600" dirty="0" err="1" smtClean="0"/>
              <a:t>Capnothorax</a:t>
            </a:r>
            <a:endParaRPr lang="en-US" sz="2600" dirty="0" smtClean="0"/>
          </a:p>
          <a:p>
            <a:pPr lvl="2"/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accumulation  within pleural space </a:t>
            </a:r>
          </a:p>
          <a:p>
            <a:pPr lvl="2"/>
            <a:r>
              <a:rPr lang="en-US" sz="2400" dirty="0" smtClean="0"/>
              <a:t>Tension </a:t>
            </a:r>
            <a:r>
              <a:rPr lang="en-US" sz="2400" dirty="0" err="1" smtClean="0"/>
              <a:t>capnothorax</a:t>
            </a:r>
            <a:r>
              <a:rPr lang="en-US" sz="2400" dirty="0" smtClean="0"/>
              <a:t> may occur from uncontrolled pressurization of thoracic cavity </a:t>
            </a:r>
            <a:r>
              <a:rPr lang="en-US" sz="2400" dirty="0" smtClean="0">
                <a:cs typeface="Calibri"/>
              </a:rPr>
              <a:t>→↑</a:t>
            </a:r>
            <a:r>
              <a:rPr lang="en-US" sz="2400" dirty="0" err="1" smtClean="0">
                <a:cs typeface="Calibri"/>
              </a:rPr>
              <a:t>intrathoracic</a:t>
            </a:r>
            <a:r>
              <a:rPr lang="en-US" sz="2400" dirty="0" smtClean="0">
                <a:cs typeface="Calibri"/>
              </a:rPr>
              <a:t> pressure, </a:t>
            </a:r>
            <a:r>
              <a:rPr lang="en-US" sz="2400" dirty="0" err="1" smtClean="0">
                <a:cs typeface="Calibri"/>
              </a:rPr>
              <a:t>mediastinal</a:t>
            </a:r>
            <a:r>
              <a:rPr lang="en-US" sz="2400" dirty="0" smtClean="0">
                <a:cs typeface="Calibri"/>
              </a:rPr>
              <a:t>  shift, ↓venous return → RV compression(life- threatening condition)</a:t>
            </a:r>
          </a:p>
          <a:p>
            <a:pPr marL="594360" lvl="2" indent="0">
              <a:buNone/>
            </a:pPr>
            <a:endParaRPr lang="en-US" sz="2600" dirty="0" smtClean="0"/>
          </a:p>
          <a:p>
            <a:pPr lvl="2"/>
            <a:endParaRPr lang="th-TH" sz="2600" dirty="0"/>
          </a:p>
        </p:txBody>
      </p:sp>
    </p:spTree>
    <p:extLst>
      <p:ext uri="{BB962C8B-B14F-4D97-AF65-F5344CB8AC3E}">
        <p14:creationId xmlns:p14="http://schemas.microsoft.com/office/powerpoint/2010/main" val="33022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Complications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CO2 Extravasation</a:t>
            </a:r>
          </a:p>
          <a:p>
            <a:pPr lvl="1"/>
            <a:r>
              <a:rPr lang="en-US" sz="2600" dirty="0" err="1"/>
              <a:t>Capnothorax</a:t>
            </a:r>
            <a:endParaRPr lang="en-US" sz="2600" dirty="0"/>
          </a:p>
          <a:p>
            <a:pPr lvl="2"/>
            <a:r>
              <a:rPr lang="en-US" sz="2400" dirty="0" smtClean="0"/>
              <a:t>Early signs: palpable subcutaneous emphysema, severe </a:t>
            </a:r>
            <a:r>
              <a:rPr lang="en-US" sz="2400" dirty="0" err="1" smtClean="0"/>
              <a:t>hypercarbia</a:t>
            </a:r>
            <a:r>
              <a:rPr lang="en-US" sz="2400" dirty="0" smtClean="0"/>
              <a:t>, change in electrical exist , reduced amplitude of ECG</a:t>
            </a:r>
          </a:p>
          <a:p>
            <a:pPr lvl="2"/>
            <a:r>
              <a:rPr lang="en-US" sz="2400" dirty="0" smtClean="0"/>
              <a:t>Physical exam: reduced breath sounds bilaterally or unilaterally, reduced chest wall </a:t>
            </a:r>
            <a:r>
              <a:rPr lang="en-US" sz="2400" dirty="0" smtClean="0"/>
              <a:t>movement</a:t>
            </a:r>
            <a:endParaRPr lang="en-US" sz="2400" dirty="0" smtClean="0"/>
          </a:p>
          <a:p>
            <a:pPr lvl="2"/>
            <a:r>
              <a:rPr lang="en-US" sz="2400" dirty="0" smtClean="0"/>
              <a:t>Tension </a:t>
            </a:r>
            <a:r>
              <a:rPr lang="en-US" sz="2400" dirty="0" err="1" smtClean="0"/>
              <a:t>capnothorax</a:t>
            </a:r>
            <a:r>
              <a:rPr lang="en-US" sz="2400" dirty="0" smtClean="0"/>
              <a:t>  may present more acutely with high peak airway pressure , hypoxia, severe hypotension</a:t>
            </a:r>
          </a:p>
          <a:p>
            <a:pPr marL="914400" lvl="2" indent="0">
              <a:buNone/>
            </a:pP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2681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Complications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CO2 </a:t>
            </a:r>
            <a:r>
              <a:rPr lang="en-US" sz="2800" dirty="0" smtClean="0"/>
              <a:t>Extravasation</a:t>
            </a:r>
          </a:p>
          <a:p>
            <a:pPr lvl="1"/>
            <a:r>
              <a:rPr lang="en-US" sz="2600" dirty="0" err="1"/>
              <a:t>Capnothorax</a:t>
            </a:r>
            <a:endParaRPr lang="en-US" sz="2600" dirty="0"/>
          </a:p>
          <a:p>
            <a:pPr lvl="2"/>
            <a:r>
              <a:rPr lang="en-US" sz="2400" dirty="0" smtClean="0"/>
              <a:t>Tension </a:t>
            </a:r>
            <a:r>
              <a:rPr lang="en-US" sz="2400" dirty="0" err="1" smtClean="0"/>
              <a:t>capnothorax</a:t>
            </a:r>
            <a:r>
              <a:rPr lang="en-US" sz="2400" dirty="0" smtClean="0"/>
              <a:t> may be difficult to diagnose </a:t>
            </a:r>
            <a:r>
              <a:rPr lang="en-US" sz="2400" dirty="0" err="1" smtClean="0"/>
              <a:t>intraoperatively</a:t>
            </a:r>
            <a:r>
              <a:rPr lang="en-US" sz="2400" dirty="0" smtClean="0"/>
              <a:t> </a:t>
            </a:r>
            <a:r>
              <a:rPr lang="en-US" sz="2400" dirty="0" smtClean="0">
                <a:cs typeface="Calibri"/>
              </a:rPr>
              <a:t>→if high suspicion quick communication with  surgeon is necessary.</a:t>
            </a:r>
          </a:p>
          <a:p>
            <a:pPr lvl="2"/>
            <a:r>
              <a:rPr lang="en-US" sz="2400" dirty="0" smtClean="0">
                <a:cs typeface="Calibri"/>
              </a:rPr>
              <a:t>Postop imaging may be useful to confirm diagnosis.</a:t>
            </a:r>
          </a:p>
          <a:p>
            <a:pPr lvl="2"/>
            <a:r>
              <a:rPr lang="en-US" sz="2400" dirty="0" smtClean="0">
                <a:cs typeface="Calibri"/>
              </a:rPr>
              <a:t>Transthoracic echocardiography is increasingly being used.</a:t>
            </a:r>
          </a:p>
          <a:p>
            <a:pPr lvl="2"/>
            <a:r>
              <a:rPr lang="en-US" sz="2400" dirty="0" smtClean="0">
                <a:cs typeface="Calibri"/>
              </a:rPr>
              <a:t>Primary treatment: immediate peritoneal </a:t>
            </a:r>
            <a:r>
              <a:rPr lang="en-US" sz="2400" dirty="0" err="1" smtClean="0">
                <a:cs typeface="Calibri"/>
              </a:rPr>
              <a:t>deinsufflation</a:t>
            </a:r>
            <a:endParaRPr lang="en-US" sz="2400" dirty="0" smtClean="0">
              <a:cs typeface="Calibri"/>
            </a:endParaRPr>
          </a:p>
          <a:p>
            <a:pPr marL="914400" lvl="2" indent="0">
              <a:buNone/>
            </a:pPr>
            <a:r>
              <a:rPr lang="en-US" sz="2400" dirty="0" smtClean="0">
                <a:cs typeface="Calibri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249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approach and positioning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Exposure </a:t>
            </a:r>
            <a:r>
              <a:rPr lang="en-US" sz="2800" dirty="0" err="1" smtClean="0"/>
              <a:t>intraperitoneal</a:t>
            </a:r>
            <a:r>
              <a:rPr lang="en-US" sz="2800" dirty="0" smtClean="0"/>
              <a:t> space achieved by </a:t>
            </a:r>
            <a:r>
              <a:rPr lang="en-US" sz="2800" dirty="0" err="1" smtClean="0"/>
              <a:t>intraperitoneal</a:t>
            </a:r>
            <a:r>
              <a:rPr lang="en-US" sz="2800" dirty="0" smtClean="0"/>
              <a:t> pressurization (</a:t>
            </a:r>
            <a:r>
              <a:rPr lang="en-US" sz="2800" dirty="0" err="1" smtClean="0"/>
              <a:t>pneumoperitoneum</a:t>
            </a:r>
            <a:r>
              <a:rPr lang="en-US" sz="2800" dirty="0" smtClean="0"/>
              <a:t>) or </a:t>
            </a:r>
            <a:r>
              <a:rPr lang="en-US" sz="2800" dirty="0" err="1" smtClean="0"/>
              <a:t>extraabdominal</a:t>
            </a:r>
            <a:r>
              <a:rPr lang="en-US" sz="2800" dirty="0" smtClean="0"/>
              <a:t> wall retraction called abdominal wall lift </a:t>
            </a:r>
          </a:p>
          <a:p>
            <a:r>
              <a:rPr lang="en-US" sz="2800" dirty="0"/>
              <a:t>U</a:t>
            </a:r>
            <a:r>
              <a:rPr lang="en-US" sz="2800" dirty="0" smtClean="0"/>
              <a:t>sed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for </a:t>
            </a:r>
            <a:r>
              <a:rPr lang="en-US" sz="2800" dirty="0" err="1" smtClean="0"/>
              <a:t>intraperitoneal</a:t>
            </a:r>
            <a:r>
              <a:rPr lang="en-US" sz="2800" dirty="0" smtClean="0"/>
              <a:t>(</a:t>
            </a:r>
            <a:r>
              <a:rPr lang="en-US" sz="2800" dirty="0" err="1" smtClean="0"/>
              <a:t>e.g.bariatric</a:t>
            </a:r>
            <a:r>
              <a:rPr lang="en-US" sz="2800" dirty="0" smtClean="0"/>
              <a:t> </a:t>
            </a:r>
            <a:r>
              <a:rPr lang="en-US" sz="2800" dirty="0" err="1" smtClean="0"/>
              <a:t>surgery,LC</a:t>
            </a:r>
            <a:r>
              <a:rPr lang="en-US" sz="2800" dirty="0" smtClean="0"/>
              <a:t>) and </a:t>
            </a:r>
            <a:r>
              <a:rPr lang="en-US" sz="2800" dirty="0" err="1" smtClean="0"/>
              <a:t>extraperitoneal</a:t>
            </a:r>
            <a:r>
              <a:rPr lang="en-US" sz="2800" dirty="0" smtClean="0"/>
              <a:t> insufflation(</a:t>
            </a:r>
            <a:r>
              <a:rPr lang="en-US" sz="2800" dirty="0" err="1" smtClean="0"/>
              <a:t>e.g.adrenal</a:t>
            </a:r>
            <a:r>
              <a:rPr lang="en-US" sz="2800" dirty="0" smtClean="0"/>
              <a:t> and inguinal hernia repair surgery)</a:t>
            </a:r>
          </a:p>
          <a:p>
            <a:r>
              <a:rPr lang="en-US" sz="2800" dirty="0" smtClean="0"/>
              <a:t>In contrast to other gas such as </a:t>
            </a:r>
            <a:r>
              <a:rPr lang="en-US" sz="2800" dirty="0" err="1" smtClean="0"/>
              <a:t>helium,nitrous</a:t>
            </a:r>
            <a:r>
              <a:rPr lang="en-US" sz="2800" dirty="0" smtClean="0"/>
              <a:t> oxide  CO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has desirable safety profile.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8095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Complications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CO2 </a:t>
            </a:r>
            <a:r>
              <a:rPr lang="en-US" sz="2800" dirty="0" smtClean="0"/>
              <a:t>Extravasation</a:t>
            </a:r>
          </a:p>
          <a:p>
            <a:pPr lvl="1"/>
            <a:r>
              <a:rPr lang="en-US" sz="2600" dirty="0" err="1" smtClean="0"/>
              <a:t>Capnothorax</a:t>
            </a:r>
            <a:endParaRPr lang="en-US" sz="2600" dirty="0" smtClean="0"/>
          </a:p>
          <a:p>
            <a:pPr lvl="2"/>
            <a:r>
              <a:rPr lang="en-US" sz="2400" dirty="0" err="1" smtClean="0"/>
              <a:t>hyperventilation</a:t>
            </a:r>
            <a:r>
              <a:rPr lang="en-US" sz="2400" dirty="0" err="1" smtClean="0">
                <a:cs typeface="Calibri"/>
              </a:rPr>
              <a:t>→expedite</a:t>
            </a:r>
            <a:r>
              <a:rPr lang="en-US" sz="2400" dirty="0" smtClean="0">
                <a:cs typeface="Calibri"/>
              </a:rPr>
              <a:t> CO</a:t>
            </a:r>
            <a:r>
              <a:rPr lang="en-US" sz="2400" baseline="-25000" dirty="0" smtClean="0">
                <a:cs typeface="Calibri"/>
              </a:rPr>
              <a:t>2  </a:t>
            </a:r>
            <a:r>
              <a:rPr lang="en-US" sz="2400" dirty="0" smtClean="0">
                <a:cs typeface="Calibri"/>
              </a:rPr>
              <a:t>reabsorption</a:t>
            </a:r>
          </a:p>
          <a:p>
            <a:pPr lvl="2"/>
            <a:r>
              <a:rPr lang="en-US" sz="2400" dirty="0" smtClean="0">
                <a:cs typeface="Calibri"/>
              </a:rPr>
              <a:t>Addition PEEP→ </a:t>
            </a:r>
            <a:r>
              <a:rPr lang="en-US" sz="2400" dirty="0" smtClean="0"/>
              <a:t>reduce pressure gradient between abdomen and thorax during inspiration and expiration</a:t>
            </a:r>
          </a:p>
          <a:p>
            <a:pPr lvl="2"/>
            <a:r>
              <a:rPr lang="en-US" sz="2400" dirty="0" smtClean="0"/>
              <a:t>Supportive treatments in general </a:t>
            </a:r>
          </a:p>
          <a:p>
            <a:pPr lvl="2"/>
            <a:r>
              <a:rPr lang="en-US" sz="2400" dirty="0" smtClean="0"/>
              <a:t>Hemodynamic unstable </a:t>
            </a:r>
            <a:r>
              <a:rPr lang="en-US" sz="2400" dirty="0" err="1" smtClean="0"/>
              <a:t>patient</a:t>
            </a:r>
            <a:r>
              <a:rPr lang="en-US" sz="2400" dirty="0" err="1" smtClean="0">
                <a:cs typeface="Calibri"/>
              </a:rPr>
              <a:t>→supported</a:t>
            </a:r>
            <a:r>
              <a:rPr lang="en-US" sz="2400" dirty="0" smtClean="0">
                <a:cs typeface="Calibri"/>
              </a:rPr>
              <a:t> with fluids and vasoactive agents while </a:t>
            </a:r>
            <a:r>
              <a:rPr lang="en-US" sz="2400" dirty="0" err="1" smtClean="0">
                <a:cs typeface="Calibri"/>
              </a:rPr>
              <a:t>capnothorax</a:t>
            </a:r>
            <a:r>
              <a:rPr lang="en-US" sz="2400" dirty="0" smtClean="0">
                <a:cs typeface="Calibri"/>
              </a:rPr>
              <a:t> reabsorbed</a:t>
            </a:r>
          </a:p>
          <a:p>
            <a:pPr lvl="2"/>
            <a:r>
              <a:rPr lang="en-US" sz="2400" dirty="0" smtClean="0">
                <a:cs typeface="Calibri"/>
              </a:rPr>
              <a:t>In severe </a:t>
            </a:r>
            <a:r>
              <a:rPr lang="en-US" sz="2400" dirty="0" err="1" smtClean="0">
                <a:cs typeface="Calibri"/>
              </a:rPr>
              <a:t>cases→emergent</a:t>
            </a:r>
            <a:r>
              <a:rPr lang="en-US" sz="2400" dirty="0" smtClean="0">
                <a:cs typeface="Calibri"/>
              </a:rPr>
              <a:t> needle decompression or chest tube insertion </a:t>
            </a:r>
            <a:r>
              <a:rPr lang="en-US" sz="2400" dirty="0" err="1" smtClean="0">
                <a:cs typeface="Calibri"/>
              </a:rPr>
              <a:t>intraoperatively</a:t>
            </a:r>
            <a:endParaRPr lang="en-US" sz="2400" dirty="0" smtClean="0">
              <a:cs typeface="Calibri"/>
            </a:endParaRPr>
          </a:p>
          <a:p>
            <a:pPr marL="914400" lvl="2" indent="0">
              <a:buNone/>
            </a:pPr>
            <a:r>
              <a:rPr lang="en-US" sz="2400" dirty="0" smtClean="0">
                <a:cs typeface="Calibri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74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Complications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CO2 </a:t>
            </a:r>
            <a:r>
              <a:rPr lang="en-US" sz="2800" dirty="0" smtClean="0"/>
              <a:t>Extravasation</a:t>
            </a:r>
          </a:p>
          <a:p>
            <a:pPr lvl="1"/>
            <a:r>
              <a:rPr lang="en-US" sz="2600" dirty="0" err="1"/>
              <a:t>Capnothorax</a:t>
            </a:r>
            <a:endParaRPr lang="en-US" sz="2600" dirty="0"/>
          </a:p>
          <a:p>
            <a:pPr lvl="2"/>
            <a:r>
              <a:rPr lang="en-US" sz="2400" dirty="0" smtClean="0"/>
              <a:t>If tension </a:t>
            </a:r>
            <a:r>
              <a:rPr lang="en-US" sz="2400" dirty="0" err="1" smtClean="0"/>
              <a:t>capnothorax</a:t>
            </a:r>
            <a:r>
              <a:rPr lang="en-US" sz="2400" dirty="0" smtClean="0"/>
              <a:t>  and hemodynamic </a:t>
            </a:r>
            <a:r>
              <a:rPr lang="en-US" sz="2400" dirty="0" smtClean="0"/>
              <a:t>instability </a:t>
            </a:r>
            <a:r>
              <a:rPr lang="en-US" sz="2400" dirty="0" smtClean="0">
                <a:cs typeface="Calibri"/>
              </a:rPr>
              <a:t>→ termination of laparoscopy and conversion to open surgical procedure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28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Complications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CO2 Extravasation</a:t>
            </a:r>
          </a:p>
          <a:p>
            <a:pPr lvl="1"/>
            <a:r>
              <a:rPr lang="en-US" sz="2600" dirty="0" smtClean="0"/>
              <a:t>Venous Gas Embolism</a:t>
            </a:r>
          </a:p>
          <a:p>
            <a:pPr lvl="2"/>
            <a:r>
              <a:rPr lang="en-US" sz="2400" dirty="0" smtClean="0"/>
              <a:t>Potentially fatal complication of laparoscopy</a:t>
            </a:r>
          </a:p>
          <a:p>
            <a:pPr lvl="2"/>
            <a:r>
              <a:rPr lang="en-US" sz="2400" dirty="0" smtClean="0"/>
              <a:t>Occurs when large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gas bubbles enter venous </a:t>
            </a:r>
            <a:r>
              <a:rPr lang="en-US" sz="2400" dirty="0" err="1" smtClean="0"/>
              <a:t>system</a:t>
            </a:r>
            <a:r>
              <a:rPr lang="en-US" sz="2400" dirty="0" err="1" smtClean="0">
                <a:cs typeface="Calibri"/>
              </a:rPr>
              <a:t>→circulate</a:t>
            </a:r>
            <a:r>
              <a:rPr lang="en-US" sz="2400" dirty="0" smtClean="0">
                <a:cs typeface="Calibri"/>
              </a:rPr>
              <a:t> to </a:t>
            </a:r>
            <a:r>
              <a:rPr lang="en-US" sz="2400" dirty="0" err="1" smtClean="0">
                <a:cs typeface="Calibri"/>
              </a:rPr>
              <a:t>heart→RV</a:t>
            </a:r>
            <a:r>
              <a:rPr lang="en-US" sz="2400" dirty="0" smtClean="0">
                <a:cs typeface="Calibri"/>
              </a:rPr>
              <a:t> chamber gas </a:t>
            </a:r>
            <a:r>
              <a:rPr lang="en-US" sz="2400" dirty="0" err="1" smtClean="0">
                <a:cs typeface="Calibri"/>
              </a:rPr>
              <a:t>lock→venous</a:t>
            </a:r>
            <a:r>
              <a:rPr lang="en-US" sz="2400" dirty="0" smtClean="0">
                <a:cs typeface="Calibri"/>
              </a:rPr>
              <a:t> outflow obstruction</a:t>
            </a:r>
          </a:p>
          <a:p>
            <a:pPr lvl="2"/>
            <a:r>
              <a:rPr lang="en-US" sz="2400" dirty="0" err="1" smtClean="0">
                <a:cs typeface="Calibri"/>
              </a:rPr>
              <a:t>Tranesophageal</a:t>
            </a:r>
            <a:r>
              <a:rPr lang="en-US" sz="2400" dirty="0" smtClean="0">
                <a:cs typeface="Calibri"/>
              </a:rPr>
              <a:t> echocardiography (TEE) monitor for </a:t>
            </a:r>
            <a:r>
              <a:rPr lang="en-US" sz="2400" dirty="0" err="1" smtClean="0">
                <a:cs typeface="Calibri"/>
              </a:rPr>
              <a:t>intraop</a:t>
            </a:r>
            <a:r>
              <a:rPr lang="en-US" sz="2400" dirty="0" smtClean="0">
                <a:cs typeface="Calibri"/>
              </a:rPr>
              <a:t>  →detect  gas embolism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53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Complications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CO2 Extravasation</a:t>
            </a:r>
          </a:p>
          <a:p>
            <a:pPr lvl="1"/>
            <a:r>
              <a:rPr lang="en-US" sz="2600" dirty="0"/>
              <a:t>Venous Gas </a:t>
            </a:r>
            <a:r>
              <a:rPr lang="en-US" sz="2600" dirty="0" smtClean="0"/>
              <a:t>Embolism</a:t>
            </a:r>
          </a:p>
          <a:p>
            <a:pPr lvl="2"/>
            <a:r>
              <a:rPr lang="en-US" sz="2400" dirty="0" smtClean="0"/>
              <a:t>Acute tachycardia, cardiac arrhythmias, wide QRS, hypotension, hypoxemia, low EtCO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seen by monitor</a:t>
            </a:r>
          </a:p>
          <a:p>
            <a:pPr lvl="2"/>
            <a:r>
              <a:rPr lang="en-US" sz="2400" dirty="0" smtClean="0"/>
              <a:t>Physical exam: cyanosis, ‘‘mill wheel’’ murmur by </a:t>
            </a:r>
            <a:r>
              <a:rPr lang="en-US" sz="2400" dirty="0" err="1" smtClean="0"/>
              <a:t>ausculation</a:t>
            </a:r>
            <a:endParaRPr lang="en-US" sz="2400" dirty="0" smtClean="0"/>
          </a:p>
          <a:p>
            <a:pPr lvl="2"/>
            <a:r>
              <a:rPr lang="en-US" sz="2400" dirty="0" err="1" smtClean="0"/>
              <a:t>TEE</a:t>
            </a:r>
            <a:r>
              <a:rPr lang="en-US" sz="2400" dirty="0" err="1" smtClean="0">
                <a:cs typeface="Calibri"/>
              </a:rPr>
              <a:t>→most</a:t>
            </a:r>
            <a:r>
              <a:rPr lang="en-US" sz="2400" dirty="0" smtClean="0">
                <a:cs typeface="Calibri"/>
              </a:rPr>
              <a:t> sensitive method for detecting gas emboli in heart</a:t>
            </a:r>
          </a:p>
          <a:p>
            <a:pPr lvl="2"/>
            <a:r>
              <a:rPr lang="en-US" sz="2400" dirty="0" err="1" smtClean="0">
                <a:cs typeface="Calibri"/>
              </a:rPr>
              <a:t>TEE→distinguish</a:t>
            </a:r>
            <a:r>
              <a:rPr lang="en-US" sz="2400" dirty="0" smtClean="0">
                <a:cs typeface="Calibri"/>
              </a:rPr>
              <a:t> CO</a:t>
            </a:r>
            <a:r>
              <a:rPr lang="en-US" sz="2400" baseline="-25000" dirty="0" smtClean="0">
                <a:cs typeface="Calibri"/>
              </a:rPr>
              <a:t>2 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smtClean="0">
                <a:cs typeface="Calibri"/>
              </a:rPr>
              <a:t>gas bubbles from peripherally injected bubbles(by viewing IVC during TEE monitoring)</a:t>
            </a:r>
            <a:endParaRPr lang="en-US" sz="2400" dirty="0"/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617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1" y="836712"/>
            <a:ext cx="880988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0396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Complications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CO2 Extravasation</a:t>
            </a:r>
          </a:p>
          <a:p>
            <a:pPr lvl="1"/>
            <a:r>
              <a:rPr lang="en-US" sz="2600" dirty="0"/>
              <a:t>Venous Gas Embolism</a:t>
            </a:r>
          </a:p>
          <a:p>
            <a:pPr lvl="2"/>
            <a:r>
              <a:rPr lang="en-US" sz="2400" dirty="0" smtClean="0"/>
              <a:t>Treatment </a:t>
            </a:r>
          </a:p>
          <a:p>
            <a:pPr lvl="3"/>
            <a:r>
              <a:rPr lang="en-US" sz="2400" dirty="0" smtClean="0"/>
              <a:t>immediate terminated </a:t>
            </a:r>
            <a:r>
              <a:rPr lang="en-US" sz="2400" dirty="0" err="1" smtClean="0"/>
              <a:t>pneumoperitoneum</a:t>
            </a:r>
            <a:r>
              <a:rPr lang="en-US" sz="2400" dirty="0" smtClean="0"/>
              <a:t>              </a:t>
            </a:r>
          </a:p>
          <a:p>
            <a:pPr lvl="3"/>
            <a:r>
              <a:rPr lang="en-US" sz="2400" dirty="0" smtClean="0"/>
              <a:t>abdominal decompression       </a:t>
            </a:r>
          </a:p>
          <a:p>
            <a:pPr lvl="3"/>
            <a:r>
              <a:rPr lang="en-US" sz="2400" dirty="0" smtClean="0"/>
              <a:t>ACLS for cardiac arrest</a:t>
            </a:r>
          </a:p>
          <a:p>
            <a:pPr lvl="3"/>
            <a:r>
              <a:rPr lang="en-US" sz="2400" dirty="0" smtClean="0"/>
              <a:t>Rapid IV fluid for initiate hypotension</a:t>
            </a:r>
          </a:p>
          <a:p>
            <a:pPr lvl="3"/>
            <a:r>
              <a:rPr lang="en-US" sz="2400" dirty="0" smtClean="0"/>
              <a:t>Hyperventilation and give 100% O</a:t>
            </a:r>
            <a:r>
              <a:rPr lang="en-US" sz="2400" baseline="-25000" dirty="0" smtClean="0"/>
              <a:t>2 </a:t>
            </a:r>
            <a:r>
              <a:rPr lang="en-US" sz="2400" dirty="0" smtClean="0">
                <a:cs typeface="Calibri"/>
              </a:rPr>
              <a:t>→accelerated remove CO</a:t>
            </a:r>
            <a:r>
              <a:rPr lang="en-US" sz="2400" baseline="-25000" dirty="0" smtClean="0">
                <a:cs typeface="Calibri"/>
              </a:rPr>
              <a:t>2              </a:t>
            </a:r>
          </a:p>
          <a:p>
            <a:pPr lvl="3"/>
            <a:r>
              <a:rPr lang="en-US" sz="2400" dirty="0" err="1" smtClean="0"/>
              <a:t>Trendelenburg</a:t>
            </a:r>
            <a:r>
              <a:rPr lang="en-US" sz="2400" dirty="0" smtClean="0"/>
              <a:t> with Lt lateral decubitus </a:t>
            </a:r>
            <a:r>
              <a:rPr lang="en-US" sz="2400" dirty="0" err="1" smtClean="0"/>
              <a:t>position</a:t>
            </a:r>
            <a:r>
              <a:rPr lang="en-US" sz="2400" dirty="0" err="1" smtClean="0">
                <a:cs typeface="Calibri"/>
              </a:rPr>
              <a:t>→minimize</a:t>
            </a:r>
            <a:r>
              <a:rPr lang="en-US" sz="2400" dirty="0" smtClean="0">
                <a:cs typeface="Calibri"/>
              </a:rPr>
              <a:t> severity of </a:t>
            </a:r>
            <a:r>
              <a:rPr lang="en-US" sz="2400" dirty="0" err="1" smtClean="0">
                <a:cs typeface="Calibri"/>
              </a:rPr>
              <a:t>Rt</a:t>
            </a:r>
            <a:r>
              <a:rPr lang="en-US" sz="2400" dirty="0" smtClean="0">
                <a:cs typeface="Calibri"/>
              </a:rPr>
              <a:t> ventricular air lock</a:t>
            </a:r>
            <a:r>
              <a:rPr lang="en-US" sz="2400" dirty="0" smtClean="0"/>
              <a:t>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5934129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Intraoperative Complications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Patient Shifting and Falls</a:t>
            </a:r>
          </a:p>
          <a:p>
            <a:r>
              <a:rPr lang="en-US" sz="2800" dirty="0"/>
              <a:t>Ocular </a:t>
            </a:r>
            <a:r>
              <a:rPr lang="en-US" sz="2800" dirty="0" smtClean="0"/>
              <a:t>Injuries</a:t>
            </a:r>
          </a:p>
          <a:p>
            <a:r>
              <a:rPr lang="en-US" sz="2800" dirty="0"/>
              <a:t>Peripheral Nerve and Brachial Plexus </a:t>
            </a:r>
            <a:r>
              <a:rPr lang="en-US" sz="2800" dirty="0" smtClean="0"/>
              <a:t>Injuries</a:t>
            </a:r>
          </a:p>
          <a:p>
            <a:r>
              <a:rPr lang="en-US" sz="2800" dirty="0"/>
              <a:t>Airway </a:t>
            </a:r>
            <a:r>
              <a:rPr lang="en-US" sz="2800" dirty="0" smtClean="0"/>
              <a:t>Edema</a:t>
            </a:r>
          </a:p>
          <a:p>
            <a:r>
              <a:rPr lang="en-US" sz="2800" dirty="0"/>
              <a:t>Respiratory </a:t>
            </a:r>
            <a:r>
              <a:rPr lang="en-US" sz="2800" dirty="0" smtClean="0"/>
              <a:t>Dysfunction</a:t>
            </a:r>
          </a:p>
          <a:p>
            <a:r>
              <a:rPr lang="en-US" sz="2800" dirty="0"/>
              <a:t>Venous Thrombosis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720974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Postoperative Nausea/Vomiting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Laparoscopic surgery greater risk of PONV than </a:t>
            </a:r>
            <a:r>
              <a:rPr lang="en-US" sz="2800" dirty="0" err="1" smtClean="0"/>
              <a:t>nonlaparoscopic</a:t>
            </a:r>
            <a:r>
              <a:rPr lang="en-US" sz="2800" dirty="0" smtClean="0"/>
              <a:t> surgery</a:t>
            </a:r>
          </a:p>
          <a:p>
            <a:r>
              <a:rPr lang="en-US" sz="2800" dirty="0" smtClean="0"/>
              <a:t>LC highest reported</a:t>
            </a:r>
          </a:p>
          <a:p>
            <a:r>
              <a:rPr lang="en-US" sz="2800" dirty="0" smtClean="0"/>
              <a:t>Laparoscopic bariatric: PONV is common cause of prolonged anesthesia </a:t>
            </a:r>
            <a:r>
              <a:rPr lang="en-US" sz="2800" dirty="0" smtClean="0"/>
              <a:t>recovery</a:t>
            </a:r>
            <a:endParaRPr lang="en-US" sz="2800" dirty="0" smtClean="0"/>
          </a:p>
          <a:p>
            <a:r>
              <a:rPr lang="en-US" sz="2800" dirty="0" smtClean="0"/>
              <a:t>Optimal antiemetic prophylaxis is key for minimizing prolong </a:t>
            </a:r>
            <a:r>
              <a:rPr lang="en-US" sz="2800" dirty="0" err="1" smtClean="0"/>
              <a:t>postanethesia</a:t>
            </a:r>
            <a:r>
              <a:rPr lang="en-US" sz="2800" dirty="0" smtClean="0"/>
              <a:t> recovery.  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7271971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 Laparoscopic Surgery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Highly sophisticated </a:t>
            </a:r>
            <a:r>
              <a:rPr lang="en-US" sz="2800" dirty="0" err="1" smtClean="0"/>
              <a:t>technology</a:t>
            </a:r>
            <a:r>
              <a:rPr lang="en-US" sz="2800" dirty="0" err="1" smtClean="0">
                <a:cs typeface="Calibri"/>
              </a:rPr>
              <a:t>→requiring</a:t>
            </a:r>
            <a:r>
              <a:rPr lang="en-US" sz="2800" dirty="0" smtClean="0">
                <a:cs typeface="Calibri"/>
              </a:rPr>
              <a:t> modification of both surgical and anesthetic management</a:t>
            </a:r>
          </a:p>
          <a:p>
            <a:pPr marL="0" indent="0">
              <a:buNone/>
            </a:pPr>
            <a:endParaRPr lang="th-TH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71296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3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984208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5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approach and positioning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Calibri"/>
              </a:rPr>
              <a:t>CO2 highly soluble in blood →rapid pulmonary removal</a:t>
            </a:r>
            <a:r>
              <a:rPr lang="en-US" sz="2800" dirty="0" smtClean="0">
                <a:cs typeface="Calibri"/>
              </a:rPr>
              <a:t>, minimizing </a:t>
            </a:r>
            <a:r>
              <a:rPr lang="en-US" sz="2800" dirty="0">
                <a:cs typeface="Calibri"/>
              </a:rPr>
              <a:t>to </a:t>
            </a:r>
            <a:r>
              <a:rPr lang="en-US" sz="2800" dirty="0" err="1">
                <a:cs typeface="Calibri"/>
              </a:rPr>
              <a:t>extraperitoneal</a:t>
            </a:r>
            <a:r>
              <a:rPr lang="en-US" sz="2800" dirty="0">
                <a:cs typeface="Calibri"/>
              </a:rPr>
              <a:t>, </a:t>
            </a:r>
            <a:r>
              <a:rPr lang="en-US" sz="2800" dirty="0" smtClean="0">
                <a:cs typeface="Calibri"/>
              </a:rPr>
              <a:t> intravascular insufflation</a:t>
            </a:r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>
                <a:cs typeface="Calibri"/>
              </a:rPr>
              <a:t>CO2 nonflammable</a:t>
            </a:r>
            <a:r>
              <a:rPr lang="en-US" sz="2800" dirty="0" smtClean="0">
                <a:cs typeface="Calibri"/>
              </a:rPr>
              <a:t>, </a:t>
            </a:r>
            <a:r>
              <a:rPr lang="en-US" sz="2800" dirty="0" err="1" smtClean="0">
                <a:cs typeface="Calibri"/>
              </a:rPr>
              <a:t>nonoxidizing</a:t>
            </a:r>
            <a:r>
              <a:rPr lang="en-US" sz="2800" dirty="0" err="1">
                <a:cs typeface="Calibri"/>
              </a:rPr>
              <a:t>→safe</a:t>
            </a:r>
            <a:r>
              <a:rPr lang="en-US" sz="2800" dirty="0">
                <a:cs typeface="Calibri"/>
              </a:rPr>
              <a:t> to use during </a:t>
            </a:r>
            <a:r>
              <a:rPr lang="en-US" sz="2800" dirty="0" err="1" smtClean="0">
                <a:cs typeface="Calibri"/>
              </a:rPr>
              <a:t>electrocautery</a:t>
            </a:r>
            <a:endParaRPr lang="en-US" sz="2800" dirty="0" smtClean="0">
              <a:latin typeface="Calibri"/>
              <a:cs typeface="Calibri"/>
            </a:endParaRPr>
          </a:p>
          <a:p>
            <a:r>
              <a:rPr lang="en-US" sz="2800" dirty="0" err="1">
                <a:cs typeface="Calibri"/>
              </a:rPr>
              <a:t>Intraabdominal</a:t>
            </a:r>
            <a:r>
              <a:rPr lang="en-US" sz="2800" dirty="0">
                <a:cs typeface="Calibri"/>
              </a:rPr>
              <a:t> pressure above </a:t>
            </a:r>
            <a:r>
              <a:rPr lang="en-US" sz="2800" dirty="0" smtClean="0">
                <a:cs typeface="Calibri"/>
              </a:rPr>
              <a:t>15mmHg </a:t>
            </a:r>
            <a:r>
              <a:rPr lang="en-US" sz="2800" dirty="0">
                <a:cs typeface="Calibri"/>
              </a:rPr>
              <a:t>should be </a:t>
            </a:r>
            <a:r>
              <a:rPr lang="en-US" sz="2800" dirty="0" err="1">
                <a:cs typeface="Calibri"/>
              </a:rPr>
              <a:t>avoided→minimize</a:t>
            </a:r>
            <a:r>
              <a:rPr lang="en-US" sz="2800" dirty="0">
                <a:cs typeface="Calibri"/>
              </a:rPr>
              <a:t> CO2 related complication</a:t>
            </a:r>
            <a:r>
              <a:rPr lang="en-US" sz="2800" dirty="0" smtClean="0">
                <a:cs typeface="Calibri"/>
              </a:rPr>
              <a:t>, cardiopulmonary instability</a:t>
            </a:r>
            <a:endParaRPr lang="en-US" sz="2800" dirty="0"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2800" dirty="0" smtClean="0"/>
          </a:p>
          <a:p>
            <a:endParaRPr lang="en-US" sz="2800" dirty="0"/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7782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Laparoscopic surgery minimize surgical trauma</a:t>
            </a:r>
          </a:p>
          <a:p>
            <a:r>
              <a:rPr lang="en-US" sz="2800" dirty="0" smtClean="0"/>
              <a:t>Shorter post op recovery</a:t>
            </a:r>
          </a:p>
          <a:p>
            <a:r>
              <a:rPr lang="en-US" sz="2800" dirty="0" smtClean="0"/>
              <a:t>Advanced technology introduced robotic as common and growing feature</a:t>
            </a:r>
          </a:p>
          <a:p>
            <a:r>
              <a:rPr lang="en-US" sz="2800" dirty="0" err="1" smtClean="0"/>
              <a:t>Pneumoperitoneum</a:t>
            </a:r>
            <a:r>
              <a:rPr lang="en-US" sz="2800" dirty="0" smtClean="0"/>
              <a:t> in conjunction with extreme patient positioning induce transient but significant </a:t>
            </a:r>
            <a:r>
              <a:rPr lang="en-US" sz="2800" dirty="0" err="1" smtClean="0"/>
              <a:t>multiorgan</a:t>
            </a:r>
            <a:r>
              <a:rPr lang="en-US" sz="2800" dirty="0" smtClean="0"/>
              <a:t> derangements require short-term manipulation of physiology to minimize complications   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471728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Serious complication related to surgery can occur any stage, constant vigilance and action are critical to avoiding permanent injury or death.</a:t>
            </a:r>
          </a:p>
          <a:p>
            <a:r>
              <a:rPr lang="en-US" sz="2800" dirty="0" smtClean="0"/>
              <a:t>Preemptive multimodal analgesia and PONV prophylaxis </a:t>
            </a:r>
            <a:r>
              <a:rPr lang="en-US" sz="2800" dirty="0" err="1" smtClean="0"/>
              <a:t>stratigies</a:t>
            </a:r>
            <a:r>
              <a:rPr lang="en-US" sz="2800" dirty="0" smtClean="0"/>
              <a:t> in laparoscopy are keys to optimal postoperative recovery.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9734589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Barash</a:t>
            </a:r>
            <a:r>
              <a:rPr lang="en-US" sz="2800" dirty="0" smtClean="0"/>
              <a:t> clinical anesthesia eighth edition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6939567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6465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positioning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cs typeface="Calibri"/>
              </a:rPr>
              <a:t>Steep,reverse</a:t>
            </a:r>
            <a:r>
              <a:rPr lang="en-US" sz="2800" dirty="0" smtClean="0">
                <a:cs typeface="Calibri"/>
              </a:rPr>
              <a:t> </a:t>
            </a:r>
            <a:r>
              <a:rPr lang="en-US" sz="2800" dirty="0" err="1" smtClean="0">
                <a:cs typeface="Calibri"/>
              </a:rPr>
              <a:t>trendelenburg</a:t>
            </a:r>
            <a:r>
              <a:rPr lang="en-US" sz="2800" dirty="0" smtClean="0">
                <a:cs typeface="Calibri"/>
              </a:rPr>
              <a:t> position(head up) →expose upper abdominal structures(gastric bypass surgery)</a:t>
            </a:r>
          </a:p>
          <a:p>
            <a:r>
              <a:rPr lang="en-US" sz="2800" dirty="0" smtClean="0">
                <a:cs typeface="Calibri"/>
              </a:rPr>
              <a:t>Steep </a:t>
            </a:r>
            <a:r>
              <a:rPr lang="en-US" sz="2800" dirty="0" err="1" smtClean="0">
                <a:cs typeface="Calibri"/>
              </a:rPr>
              <a:t>trendelenburg</a:t>
            </a:r>
            <a:r>
              <a:rPr lang="en-US" sz="2800" dirty="0" smtClean="0">
                <a:cs typeface="Calibri"/>
              </a:rPr>
              <a:t> position(head down)→expose lower abdominal structure(uterine or prostate surgery)</a:t>
            </a:r>
          </a:p>
          <a:p>
            <a:r>
              <a:rPr lang="en-US" sz="2800" dirty="0">
                <a:cs typeface="Calibri"/>
              </a:rPr>
              <a:t>Lateral </a:t>
            </a:r>
            <a:r>
              <a:rPr lang="en-US" sz="2800" dirty="0" err="1">
                <a:cs typeface="Calibri"/>
              </a:rPr>
              <a:t>jackknife→expose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retoperitoneal</a:t>
            </a:r>
            <a:r>
              <a:rPr lang="en-US" sz="2800" dirty="0">
                <a:cs typeface="Calibri"/>
              </a:rPr>
              <a:t> space (radical nephrectomy)</a:t>
            </a:r>
          </a:p>
          <a:p>
            <a:r>
              <a:rPr lang="en-US" sz="2800" dirty="0">
                <a:cs typeface="Calibri"/>
              </a:rPr>
              <a:t>Leftward </a:t>
            </a:r>
            <a:r>
              <a:rPr lang="en-US" sz="2800" dirty="0" err="1">
                <a:cs typeface="Calibri"/>
              </a:rPr>
              <a:t>tilting→expose</a:t>
            </a:r>
            <a:r>
              <a:rPr lang="en-US" sz="2800" dirty="0">
                <a:cs typeface="Calibri"/>
              </a:rPr>
              <a:t> appendix</a:t>
            </a:r>
          </a:p>
          <a:p>
            <a:r>
              <a:rPr lang="en-US" sz="2800" dirty="0">
                <a:cs typeface="Calibri"/>
              </a:rPr>
              <a:t>Rightward </a:t>
            </a:r>
            <a:r>
              <a:rPr lang="en-US" sz="2800" dirty="0" err="1">
                <a:cs typeface="Calibri"/>
              </a:rPr>
              <a:t>tilting→expose</a:t>
            </a:r>
            <a:r>
              <a:rPr lang="en-US" sz="2800" dirty="0">
                <a:cs typeface="Calibri"/>
              </a:rPr>
              <a:t> left colon</a:t>
            </a:r>
          </a:p>
          <a:p>
            <a:r>
              <a:rPr lang="en-US" sz="2800" dirty="0" err="1">
                <a:cs typeface="Calibri"/>
              </a:rPr>
              <a:t>lithotomy→depend</a:t>
            </a:r>
            <a:r>
              <a:rPr lang="en-US" sz="2800" dirty="0">
                <a:cs typeface="Calibri"/>
              </a:rPr>
              <a:t> on need for genital, urologic access</a:t>
            </a:r>
          </a:p>
          <a:p>
            <a:pPr marL="0" indent="0">
              <a:buNone/>
            </a:pPr>
            <a:endParaRPr lang="en-US" sz="2800" dirty="0" smtClean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7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174"/>
            <a:ext cx="899922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8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Physiologic Impact of Laparoscopy</a:t>
            </a:r>
          </a:p>
        </p:txBody>
      </p:sp>
    </p:spTree>
    <p:extLst>
      <p:ext uri="{BB962C8B-B14F-4D97-AF65-F5344CB8AC3E}">
        <p14:creationId xmlns:p14="http://schemas.microsoft.com/office/powerpoint/2010/main" val="25657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26617</TotalTime>
  <Words>2010</Words>
  <Application>Microsoft Office PowerPoint</Application>
  <PresentationFormat>On-screen Show (4:3)</PresentationFormat>
  <Paragraphs>285</Paragraphs>
  <Slides>63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Equity</vt:lpstr>
      <vt:lpstr>Laparoscopic surgery</vt:lpstr>
      <vt:lpstr>Outlines</vt:lpstr>
      <vt:lpstr>Surgical approach and positioning</vt:lpstr>
      <vt:lpstr>PowerPoint Presentation</vt:lpstr>
      <vt:lpstr>Surgical approach and positioning</vt:lpstr>
      <vt:lpstr>Surgical approach and positioning</vt:lpstr>
      <vt:lpstr>Patient positioning</vt:lpstr>
      <vt:lpstr>PowerPoint Presentation</vt:lpstr>
      <vt:lpstr>PowerPoint Presentation</vt:lpstr>
      <vt:lpstr>Cardiovascular System</vt:lpstr>
      <vt:lpstr>Cardiovascular System</vt:lpstr>
      <vt:lpstr>Cardiovascular System</vt:lpstr>
      <vt:lpstr>Cardiovascular System</vt:lpstr>
      <vt:lpstr>PowerPoint Presentation</vt:lpstr>
      <vt:lpstr>Respiratory System</vt:lpstr>
      <vt:lpstr>Respiratory System</vt:lpstr>
      <vt:lpstr>Respiratory System</vt:lpstr>
      <vt:lpstr>Respiratory System</vt:lpstr>
      <vt:lpstr>Respiratory System</vt:lpstr>
      <vt:lpstr>Respiratory System</vt:lpstr>
      <vt:lpstr>PowerPoint Presentation</vt:lpstr>
      <vt:lpstr>PowerPoint Presentation</vt:lpstr>
      <vt:lpstr>Regional Perfusion Effects</vt:lpstr>
      <vt:lpstr>Regional Perfusion Effects</vt:lpstr>
      <vt:lpstr>Regional Perfusion Effects</vt:lpstr>
      <vt:lpstr>Regional Perfusion Effects</vt:lpstr>
      <vt:lpstr>PowerPoint Presentation</vt:lpstr>
      <vt:lpstr>PowerPoint Presentation</vt:lpstr>
      <vt:lpstr>Monitoring</vt:lpstr>
      <vt:lpstr>Anesthesia Management</vt:lpstr>
      <vt:lpstr>Anesthesia Management</vt:lpstr>
      <vt:lpstr>Anesthesia Management</vt:lpstr>
      <vt:lpstr>Anesthesia Maintenance</vt:lpstr>
      <vt:lpstr>Mechanical Ventilation</vt:lpstr>
      <vt:lpstr>Mechanical Ventilation</vt:lpstr>
      <vt:lpstr>PowerPoint Presentation</vt:lpstr>
      <vt:lpstr>Intraoperative Complications</vt:lpstr>
      <vt:lpstr>Intraoperative Complications</vt:lpstr>
      <vt:lpstr>Intraoperative Complications</vt:lpstr>
      <vt:lpstr>Intraoperative Complications</vt:lpstr>
      <vt:lpstr>Intraoperative Complications</vt:lpstr>
      <vt:lpstr>Intraoperative Complications</vt:lpstr>
      <vt:lpstr>Intraoperative Complications</vt:lpstr>
      <vt:lpstr>Intraoperative Complications</vt:lpstr>
      <vt:lpstr>Intraoperative Complications</vt:lpstr>
      <vt:lpstr>Intraoperative Complications</vt:lpstr>
      <vt:lpstr>Intraoperative Complications</vt:lpstr>
      <vt:lpstr>Intraoperative Complications</vt:lpstr>
      <vt:lpstr>Intraoperative Complications</vt:lpstr>
      <vt:lpstr>Intraoperative Complications</vt:lpstr>
      <vt:lpstr>Intraoperative Complications</vt:lpstr>
      <vt:lpstr>Intraoperative Complications</vt:lpstr>
      <vt:lpstr>Intraoperative Complications</vt:lpstr>
      <vt:lpstr>PowerPoint Presentation</vt:lpstr>
      <vt:lpstr>Intraoperative Complications</vt:lpstr>
      <vt:lpstr>Intraoperative Complications</vt:lpstr>
      <vt:lpstr>Postoperative Nausea/Vomiting</vt:lpstr>
      <vt:lpstr>Robotic Laparoscopic Surgery</vt:lpstr>
      <vt:lpstr>PowerPoint Presentation</vt:lpstr>
      <vt:lpstr>Take Home Messages</vt:lpstr>
      <vt:lpstr>Take Home Messages</vt:lpstr>
      <vt:lpstr>Reference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Laparoscopic surgery</dc:title>
  <dc:creator>Sky123.Org</dc:creator>
  <cp:lastModifiedBy>Sky123.Org</cp:lastModifiedBy>
  <cp:revision>317</cp:revision>
  <dcterms:created xsi:type="dcterms:W3CDTF">2020-11-25T23:48:59Z</dcterms:created>
  <dcterms:modified xsi:type="dcterms:W3CDTF">2020-12-17T23:12:51Z</dcterms:modified>
</cp:coreProperties>
</file>